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45"/>
  </p:notesMasterIdLst>
  <p:sldIdLst>
    <p:sldId id="325" r:id="rId2"/>
    <p:sldId id="402" r:id="rId3"/>
    <p:sldId id="403" r:id="rId4"/>
    <p:sldId id="404" r:id="rId5"/>
    <p:sldId id="407" r:id="rId6"/>
    <p:sldId id="410" r:id="rId7"/>
    <p:sldId id="373" r:id="rId8"/>
    <p:sldId id="442" r:id="rId9"/>
    <p:sldId id="397" r:id="rId10"/>
    <p:sldId id="438" r:id="rId11"/>
    <p:sldId id="398" r:id="rId12"/>
    <p:sldId id="399" r:id="rId13"/>
    <p:sldId id="400" r:id="rId14"/>
    <p:sldId id="401" r:id="rId15"/>
    <p:sldId id="411" r:id="rId16"/>
    <p:sldId id="440" r:id="rId17"/>
    <p:sldId id="441"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9"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1" autoAdjust="0"/>
    <p:restoredTop sz="93109"/>
  </p:normalViewPr>
  <p:slideViewPr>
    <p:cSldViewPr snapToObjects="1">
      <p:cViewPr>
        <p:scale>
          <a:sx n="135" d="100"/>
          <a:sy n="135" d="100"/>
        </p:scale>
        <p:origin x="432" y="1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924212-FE63-2541-B12E-9C6983833C93}" type="datetimeFigureOut">
              <a:rPr lang="en-US" smtClean="0"/>
              <a:t>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00228-8734-7142-A05C-B7B7DB7865F7}" type="slidenum">
              <a:rPr lang="en-US" smtClean="0"/>
              <a:t>‹#›</a:t>
            </a:fld>
            <a:endParaRPr lang="en-US"/>
          </a:p>
        </p:txBody>
      </p:sp>
    </p:spTree>
    <p:extLst>
      <p:ext uri="{BB962C8B-B14F-4D97-AF65-F5344CB8AC3E}">
        <p14:creationId xmlns:p14="http://schemas.microsoft.com/office/powerpoint/2010/main" val="5231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smtClean="0"/>
          </a:p>
          <a:p>
            <a:pPr marL="0" lvl="0" indent="0" rtl="0">
              <a:spcBef>
                <a:spcPts val="0"/>
              </a:spcBef>
              <a:spcAft>
                <a:spcPts val="0"/>
              </a:spcAft>
              <a:buNone/>
            </a:pPr>
            <a:r>
              <a:rPr lang="en-US" dirty="0" smtClean="0"/>
              <a:t>To</a:t>
            </a:r>
            <a:r>
              <a:rPr lang="en-US" baseline="0" dirty="0" smtClean="0"/>
              <a:t> open:</a:t>
            </a:r>
          </a:p>
          <a:p>
            <a:pPr marL="0" lvl="0" indent="0" rtl="0">
              <a:spcBef>
                <a:spcPts val="0"/>
              </a:spcBef>
              <a:spcAft>
                <a:spcPts val="0"/>
              </a:spcAft>
              <a:buNone/>
            </a:pPr>
            <a:r>
              <a:rPr lang="en-US" baseline="0" dirty="0" smtClean="0"/>
              <a:t>Google n-gram viewer https://</a:t>
            </a:r>
            <a:r>
              <a:rPr lang="en-US" baseline="0" dirty="0" err="1" smtClean="0"/>
              <a:t>books.google.com</a:t>
            </a:r>
            <a:r>
              <a:rPr lang="en-US" baseline="0" dirty="0" smtClean="0"/>
              <a:t>/</a:t>
            </a:r>
            <a:r>
              <a:rPr lang="en-US" baseline="0" dirty="0" err="1" smtClean="0"/>
              <a:t>ngrams</a:t>
            </a:r>
            <a:endParaRPr lang="en-US" baseline="0" dirty="0" smtClean="0"/>
          </a:p>
          <a:p>
            <a:pPr marL="0" lvl="0" indent="0" rtl="0">
              <a:spcBef>
                <a:spcPts val="0"/>
              </a:spcBef>
              <a:spcAft>
                <a:spcPts val="0"/>
              </a:spcAft>
              <a:buNone/>
            </a:pPr>
            <a:r>
              <a:rPr lang="en-US" baseline="0" dirty="0" smtClean="0"/>
              <a:t>Overview demo video https://</a:t>
            </a:r>
            <a:r>
              <a:rPr lang="en-US" baseline="0" dirty="0" err="1" smtClean="0"/>
              <a:t>blog.overviewdocs.com</a:t>
            </a:r>
            <a:r>
              <a:rPr lang="en-US" baseline="0" dirty="0" smtClean="0"/>
              <a:t>/2012/03/16/video-document-mining-with-the-overview-prototype/</a:t>
            </a:r>
            <a:endParaRPr dirty="0"/>
          </a:p>
        </p:txBody>
      </p:sp>
    </p:spTree>
    <p:extLst>
      <p:ext uri="{BB962C8B-B14F-4D97-AF65-F5344CB8AC3E}">
        <p14:creationId xmlns:p14="http://schemas.microsoft.com/office/powerpoint/2010/main" val="1442690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7037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www.gannett-cdn.com</a:t>
            </a:r>
            <a:r>
              <a:rPr lang="en-US" dirty="0" smtClean="0"/>
              <a:t>/experiments/</a:t>
            </a:r>
            <a:r>
              <a:rPr lang="en-US" dirty="0" err="1" smtClean="0"/>
              <a:t>usatoday</a:t>
            </a:r>
            <a:r>
              <a:rPr lang="en-US" dirty="0" smtClean="0"/>
              <a:t>/2014/10/election-topics/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a:t>
            </a:fld>
            <a:endParaRPr lang="en-US"/>
          </a:p>
        </p:txBody>
      </p:sp>
    </p:spTree>
    <p:extLst>
      <p:ext uri="{BB962C8B-B14F-4D97-AF65-F5344CB8AC3E}">
        <p14:creationId xmlns:p14="http://schemas.microsoft.com/office/powerpoint/2010/main" val="194698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blogs.reading.ac.uk</a:t>
            </a:r>
            <a:r>
              <a:rPr lang="en-US" dirty="0" smtClean="0"/>
              <a:t>/reading-general-election-blog/2015/04/04/so-who-really-won-the-debate-post-match-analysis-of-public-attitudes-on-twitter/</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4</a:t>
            </a:fld>
            <a:endParaRPr lang="en-US"/>
          </a:p>
        </p:txBody>
      </p:sp>
    </p:spTree>
    <p:extLst>
      <p:ext uri="{BB962C8B-B14F-4D97-AF65-F5344CB8AC3E}">
        <p14:creationId xmlns:p14="http://schemas.microsoft.com/office/powerpoint/2010/main" val="189182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www.washingtonpost.com</a:t>
            </a:r>
            <a:r>
              <a:rPr lang="en-US" dirty="0" smtClean="0"/>
              <a:t>/investigations/whistleblowers-say-usaids-ig-removed-critical-details-from-public-reports/2014/10/22/68fbc1a0-4031-11e4-b03f-de718edeb92f_story.html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5</a:t>
            </a:fld>
            <a:endParaRPr lang="en-US"/>
          </a:p>
        </p:txBody>
      </p:sp>
    </p:spTree>
    <p:extLst>
      <p:ext uri="{BB962C8B-B14F-4D97-AF65-F5344CB8AC3E}">
        <p14:creationId xmlns:p14="http://schemas.microsoft.com/office/powerpoint/2010/main" val="34296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www.reuters.com</a:t>
            </a:r>
            <a:r>
              <a:rPr lang="en-US" dirty="0" smtClean="0"/>
              <a:t>/investigates/special-report/</a:t>
            </a:r>
            <a:r>
              <a:rPr lang="en-US" dirty="0" err="1" smtClean="0"/>
              <a:t>scotus</a:t>
            </a:r>
            <a:r>
              <a:rPr lang="en-US" dirty="0" smtClean="0"/>
              <a:t>/</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6</a:t>
            </a:fld>
            <a:endParaRPr lang="en-US"/>
          </a:p>
        </p:txBody>
      </p:sp>
    </p:spTree>
    <p:extLst>
      <p:ext uri="{BB962C8B-B14F-4D97-AF65-F5344CB8AC3E}">
        <p14:creationId xmlns:p14="http://schemas.microsoft.com/office/powerpoint/2010/main" val="52724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462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www.ancient-hebrew.org</a:t>
            </a:r>
            <a:r>
              <a:rPr lang="en-US" dirty="0" smtClean="0"/>
              <a:t>/</a:t>
            </a:r>
            <a:r>
              <a:rPr lang="en-US" dirty="0" err="1" smtClean="0"/>
              <a:t>bible_concordance.html</a:t>
            </a:r>
            <a:endParaRPr lang="en-US" dirty="0"/>
          </a:p>
        </p:txBody>
      </p:sp>
      <p:sp>
        <p:nvSpPr>
          <p:cNvPr id="4" name="Slide Number Placeholder 3"/>
          <p:cNvSpPr>
            <a:spLocks noGrp="1"/>
          </p:cNvSpPr>
          <p:nvPr>
            <p:ph type="sldNum" sz="quarter" idx="10"/>
          </p:nvPr>
        </p:nvSpPr>
        <p:spPr/>
        <p:txBody>
          <a:bodyPr/>
          <a:lstStyle/>
          <a:p>
            <a:fld id="{AC100228-8734-7142-A05C-B7B7DB7865F7}" type="slidenum">
              <a:rPr lang="en-US" smtClean="0"/>
              <a:t>8</a:t>
            </a:fld>
            <a:endParaRPr lang="en-US"/>
          </a:p>
        </p:txBody>
      </p:sp>
    </p:spTree>
    <p:extLst>
      <p:ext uri="{BB962C8B-B14F-4D97-AF65-F5344CB8AC3E}">
        <p14:creationId xmlns:p14="http://schemas.microsoft.com/office/powerpoint/2010/main" val="512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sappingattention.blogspot.com</a:t>
            </a:r>
            <a:r>
              <a:rPr lang="en-US" dirty="0" smtClean="0"/>
              <a:t>/2012/02/making-</a:t>
            </a:r>
            <a:r>
              <a:rPr lang="en-US" dirty="0" err="1" smtClean="0"/>
              <a:t>downton</a:t>
            </a:r>
            <a:r>
              <a:rPr lang="en-US" dirty="0" smtClean="0"/>
              <a:t>-more-</a:t>
            </a:r>
            <a:r>
              <a:rPr lang="en-US" dirty="0" err="1" smtClean="0"/>
              <a:t>traditional.html</a:t>
            </a:r>
            <a:endParaRPr lang="en-US" dirty="0"/>
          </a:p>
        </p:txBody>
      </p:sp>
      <p:sp>
        <p:nvSpPr>
          <p:cNvPr id="4" name="Slide Number Placeholder 3"/>
          <p:cNvSpPr>
            <a:spLocks noGrp="1"/>
          </p:cNvSpPr>
          <p:nvPr>
            <p:ph type="sldNum" sz="quarter" idx="10"/>
          </p:nvPr>
        </p:nvSpPr>
        <p:spPr/>
        <p:txBody>
          <a:bodyPr/>
          <a:lstStyle/>
          <a:p>
            <a:fld id="{AC100228-8734-7142-A05C-B7B7DB7865F7}" type="slidenum">
              <a:rPr lang="en-US" smtClean="0"/>
              <a:t>11</a:t>
            </a:fld>
            <a:endParaRPr lang="en-US"/>
          </a:p>
        </p:txBody>
      </p:sp>
    </p:spTree>
    <p:extLst>
      <p:ext uri="{BB962C8B-B14F-4D97-AF65-F5344CB8AC3E}">
        <p14:creationId xmlns:p14="http://schemas.microsoft.com/office/powerpoint/2010/main" val="2066432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www.menendez.senate.gov</a:t>
            </a:r>
            <a:r>
              <a:rPr lang="en-US" dirty="0" smtClean="0"/>
              <a:t>/news-and-events/press/on-day-of-michael-vicks-sentencing-legislation-introduced-in-us-senate-for-better-tracking-of-animal-cruelty-crimes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39</a:t>
            </a:fld>
            <a:endParaRPr lang="en-US"/>
          </a:p>
        </p:txBody>
      </p:sp>
    </p:spTree>
    <p:extLst>
      <p:ext uri="{BB962C8B-B14F-4D97-AF65-F5344CB8AC3E}">
        <p14:creationId xmlns:p14="http://schemas.microsoft.com/office/powerpoint/2010/main" val="187351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p:spPr>
        <p:txBody>
          <a:bodyPr anchor="b">
            <a:noAutofit/>
          </a:bodyPr>
          <a:lstStyle>
            <a:lvl1pPr>
              <a:lnSpc>
                <a:spcPct val="100000"/>
              </a:lnSpc>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714750"/>
            <a:ext cx="6400800" cy="914400"/>
          </a:xfrm>
        </p:spPr>
        <p:txBody>
          <a:bodyPr>
            <a:normAutofit/>
          </a:bodyPr>
          <a:lstStyle>
            <a:lvl1pPr marL="0" indent="0" algn="ctr">
              <a:buNone/>
              <a:defRPr sz="18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881933F-8738-B143-B240-DB5998B66EBC}" type="datetimeFigureOut">
              <a:rPr lang="en-US" smtClean="0"/>
              <a:t>7/20/18</a:t>
            </a:fld>
            <a:endParaRPr lang="en-US"/>
          </a:p>
        </p:txBody>
      </p:sp>
      <p:sp>
        <p:nvSpPr>
          <p:cNvPr id="8" name="Slide Number Placeholder 7"/>
          <p:cNvSpPr>
            <a:spLocks noGrp="1"/>
          </p:cNvSpPr>
          <p:nvPr>
            <p:ph type="sldNum" sz="quarter" idx="11"/>
          </p:nvPr>
        </p:nvSpPr>
        <p:spPr/>
        <p:txBody>
          <a:bodyPr/>
          <a:lstStyle/>
          <a:p>
            <a:fld id="{4CC3E4E7-DCEE-EA40-9B24-7CC5064EF3E1}"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7881933F-8738-B143-B240-DB5998B66EBC}" type="datetimeFigureOut">
              <a:rPr lang="en-US" smtClean="0"/>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1"/>
            <a:ext cx="7772400" cy="1878806"/>
          </a:xfrm>
        </p:spPr>
        <p:txBody>
          <a:bodyPr anchor="b"/>
          <a:lstStyle>
            <a:lvl1pPr algn="ctr" defTabSz="685800" rtl="0" eaLnBrk="1" latinLnBrk="0" hangingPunct="1">
              <a:lnSpc>
                <a:spcPct val="100000"/>
              </a:lnSpc>
              <a:spcBef>
                <a:spcPct val="0"/>
              </a:spcBef>
              <a:buNone/>
              <a:defRPr lang="en-US" sz="36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51573"/>
            <a:ext cx="7772400" cy="848915"/>
          </a:xfrm>
        </p:spPr>
        <p:txBody>
          <a:bodyPr anchor="t"/>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81933F-8738-B143-B240-DB5998B66EBC}" type="datetimeFigureOut">
              <a:rPr lang="en-US" smtClean="0"/>
              <a:t>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
        <p:nvSpPr>
          <p:cNvPr id="7" name="Oval 6"/>
          <p:cNvSpPr/>
          <p:nvPr/>
        </p:nvSpPr>
        <p:spPr>
          <a:xfrm>
            <a:off x="4495800"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4695825"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296728"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881933F-8738-B143-B240-DB5998B66EBC}" type="datetimeFigureOut">
              <a:rPr lang="en-US" smtClean="0"/>
              <a:t>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
        <p:nvSpPr>
          <p:cNvPr id="9" name="Content Placeholder 8"/>
          <p:cNvSpPr>
            <a:spLocks noGrp="1"/>
          </p:cNvSpPr>
          <p:nvPr>
            <p:ph sz="quarter" idx="13"/>
          </p:nvPr>
        </p:nvSpPr>
        <p:spPr>
          <a:xfrm>
            <a:off x="365760" y="1200150"/>
            <a:ext cx="4041648" cy="3394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00150"/>
            <a:ext cx="4040188"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48201" y="1200150"/>
            <a:ext cx="4041775"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881933F-8738-B143-B240-DB5998B66EBC}" type="datetimeFigureOut">
              <a:rPr lang="en-US" smtClean="0"/>
              <a:t>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3E4E7-DCEE-EA40-9B24-7CC5064EF3E1}" type="slidenum">
              <a:rPr lang="en-US" smtClean="0"/>
              <a:t>‹#›</a:t>
            </a:fld>
            <a:endParaRPr lang="en-US"/>
          </a:p>
        </p:txBody>
      </p:sp>
      <p:sp>
        <p:nvSpPr>
          <p:cNvPr id="11" name="Content Placeholder 10"/>
          <p:cNvSpPr>
            <a:spLocks noGrp="1"/>
          </p:cNvSpPr>
          <p:nvPr>
            <p:ph sz="quarter" idx="13"/>
          </p:nvPr>
        </p:nvSpPr>
        <p:spPr>
          <a:xfrm>
            <a:off x="457200" y="1659636"/>
            <a:ext cx="4041648" cy="29352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1659637"/>
            <a:ext cx="4041648" cy="29348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81933F-8738-B143-B240-DB5998B66EBC}" type="datetimeFigureOut">
              <a:rPr lang="en-US" smtClean="0"/>
              <a:t>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1933F-8738-B143-B240-DB5998B66EBC}" type="datetimeFigureOut">
              <a:rPr lang="en-US" smtClean="0"/>
              <a:t>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00025"/>
            <a:ext cx="3008313" cy="1571625"/>
          </a:xfrm>
        </p:spPr>
        <p:txBody>
          <a:bodyPr anchor="b"/>
          <a:lstStyle>
            <a:lvl1pPr algn="ctr">
              <a:lnSpc>
                <a:spcPct val="100000"/>
              </a:lnSpc>
              <a:defRPr sz="21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04788"/>
            <a:ext cx="499586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1828801"/>
            <a:ext cx="3008313" cy="2765822"/>
          </a:xfrm>
        </p:spPr>
        <p:txBody>
          <a:bodyPr>
            <a:normAutofit/>
          </a:bodyPr>
          <a:lstStyle>
            <a:lvl1pPr marL="0" indent="0" algn="ctr">
              <a:lnSpc>
                <a:spcPct val="125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0"/>
            <a:ext cx="5711824" cy="671513"/>
          </a:xfrm>
        </p:spPr>
        <p:txBody>
          <a:bodyPr anchor="b"/>
          <a:lstStyle>
            <a:lvl1pPr algn="ctr">
              <a:lnSpc>
                <a:spcPct val="100000"/>
              </a:lnSpc>
              <a:defRPr sz="21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857250"/>
            <a:ext cx="6054724" cy="340578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4357688"/>
            <a:ext cx="5711824" cy="40005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2001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4767263"/>
            <a:ext cx="2085975" cy="273844"/>
          </a:xfrm>
          <a:prstGeom prst="rect">
            <a:avLst/>
          </a:prstGeom>
        </p:spPr>
        <p:txBody>
          <a:bodyPr vert="horz" lIns="91440" tIns="45720" rIns="45720" bIns="45720" rtlCol="0" anchor="ctr"/>
          <a:lstStyle>
            <a:lvl1pPr algn="r">
              <a:defRPr sz="900">
                <a:solidFill>
                  <a:schemeClr val="tx1">
                    <a:lumMod val="65000"/>
                    <a:lumOff val="35000"/>
                  </a:schemeClr>
                </a:solidFill>
                <a:latin typeface="Century Gothic" pitchFamily="34" charset="0"/>
              </a:defRPr>
            </a:lvl1pPr>
          </a:lstStyle>
          <a:p>
            <a:fld id="{7881933F-8738-B143-B240-DB5998B66EBC}" type="datetimeFigureOut">
              <a:rPr lang="en-US" smtClean="0"/>
              <a:t>7/20/18</a:t>
            </a:fld>
            <a:endParaRPr lang="en-US"/>
          </a:p>
        </p:txBody>
      </p:sp>
      <p:sp>
        <p:nvSpPr>
          <p:cNvPr id="5" name="Footer Placeholder 4"/>
          <p:cNvSpPr>
            <a:spLocks noGrp="1"/>
          </p:cNvSpPr>
          <p:nvPr>
            <p:ph type="ftr" sz="quarter" idx="3"/>
          </p:nvPr>
        </p:nvSpPr>
        <p:spPr>
          <a:xfrm>
            <a:off x="659166" y="4767263"/>
            <a:ext cx="2847975" cy="273844"/>
          </a:xfrm>
          <a:prstGeom prst="rect">
            <a:avLst/>
          </a:prstGeom>
        </p:spPr>
        <p:txBody>
          <a:bodyPr vert="horz" lIns="45720" tIns="45720" rIns="91440" bIns="45720" rtlCol="0" anchor="ctr"/>
          <a:lstStyle>
            <a:lvl1pPr algn="l">
              <a:defRPr sz="9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9" y="4767263"/>
            <a:ext cx="561975" cy="273844"/>
          </a:xfrm>
          <a:prstGeom prst="rect">
            <a:avLst/>
          </a:prstGeom>
        </p:spPr>
        <p:txBody>
          <a:bodyPr vert="horz" lIns="27432" tIns="45720" rIns="45720" bIns="45720" rtlCol="0" anchor="ctr"/>
          <a:lstStyle>
            <a:lvl1pPr algn="l">
              <a:defRPr sz="900">
                <a:solidFill>
                  <a:schemeClr val="tx1">
                    <a:lumMod val="65000"/>
                    <a:lumOff val="35000"/>
                  </a:schemeClr>
                </a:solidFill>
                <a:latin typeface="Century Gothic" pitchFamily="34" charset="0"/>
              </a:defRPr>
            </a:lvl1pPr>
          </a:lstStyle>
          <a:p>
            <a:fld id="{4CC3E4E7-DCEE-EA40-9B24-7CC5064EF3E1}" type="slidenum">
              <a:rPr lang="en-US" smtClean="0"/>
              <a:t>‹#›</a:t>
            </a:fld>
            <a:endParaRPr lang="en-US"/>
          </a:p>
        </p:txBody>
      </p:sp>
      <p:sp>
        <p:nvSpPr>
          <p:cNvPr id="7" name="Oval 6"/>
          <p:cNvSpPr/>
          <p:nvPr/>
        </p:nvSpPr>
        <p:spPr>
          <a:xfrm>
            <a:off x="8457760"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685800" rtl="0" eaLnBrk="1" latinLnBrk="0" hangingPunct="1"/>
            <a:endParaRPr lang="en-US" sz="1350" kern="1200">
              <a:solidFill>
                <a:schemeClr val="lt1"/>
              </a:solidFill>
              <a:latin typeface="+mn-lt"/>
              <a:ea typeface="+mn-ea"/>
              <a:cs typeface="+mn-cs"/>
            </a:endParaRPr>
          </a:p>
        </p:txBody>
      </p:sp>
      <p:sp>
        <p:nvSpPr>
          <p:cNvPr id="8" name="Oval 7"/>
          <p:cNvSpPr/>
          <p:nvPr/>
        </p:nvSpPr>
        <p:spPr>
          <a:xfrm>
            <a:off x="569119"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1pPr>
      <a:lvl2pPr marL="557213" indent="-214313"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2pPr>
      <a:lvl3pPr marL="8572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3pPr>
      <a:lvl4pPr marL="12001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5pPr>
      <a:lvl6pPr marL="18859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7pPr>
      <a:lvl8pPr marL="25717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8.emf"/><Relationship Id="rId5" Type="http://schemas.openxmlformats.org/officeDocument/2006/relationships/oleObject" Target="../embeddings/oleObject4.bin"/><Relationship Id="rId6"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0.emf"/><Relationship Id="rId5" Type="http://schemas.openxmlformats.org/officeDocument/2006/relationships/image" Target="../media/image2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3.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4.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5.emf"/><Relationship Id="rId5" Type="http://schemas.openxmlformats.org/officeDocument/2006/relationships/oleObject" Target="../embeddings/oleObject10.bin"/><Relationship Id="rId6" Type="http://schemas.openxmlformats.org/officeDocument/2006/relationships/image" Target="../media/image2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 name="Title 1"/>
          <p:cNvSpPr>
            <a:spLocks noGrp="1"/>
          </p:cNvSpPr>
          <p:nvPr>
            <p:ph type="ctrTitle"/>
          </p:nvPr>
        </p:nvSpPr>
        <p:spPr>
          <a:xfrm>
            <a:off x="648607" y="1200150"/>
            <a:ext cx="7772400" cy="1102519"/>
          </a:xfrm>
        </p:spPr>
        <p:txBody>
          <a:bodyPr>
            <a:normAutofit fontScale="90000"/>
          </a:bodyPr>
          <a:lstStyle/>
          <a:p>
            <a:r>
              <a:rPr lang="en-US" sz="4800" dirty="0" smtClean="0"/>
              <a:t/>
            </a:r>
            <a:br>
              <a:rPr lang="en-US" sz="4800" dirty="0" smtClean="0"/>
            </a:br>
            <a:r>
              <a:rPr lang="en-US" sz="2700" dirty="0" smtClean="0"/>
              <a:t>Algorithms week </a:t>
            </a:r>
            <a:r>
              <a:rPr lang="en-US" sz="2700" dirty="0" smtClean="0"/>
              <a:t>2-1: </a:t>
            </a:r>
            <a:r>
              <a:rPr lang="en-US" sz="2700" dirty="0"/>
              <a:t/>
            </a:r>
            <a:br>
              <a:rPr lang="en-US" sz="2700" dirty="0"/>
            </a:br>
            <a:r>
              <a:rPr lang="en-US" sz="4000" dirty="0" smtClean="0"/>
              <a:t>Text Analysis</a:t>
            </a:r>
            <a:endParaRPr lang="en-US" sz="4000" dirty="0"/>
          </a:p>
        </p:txBody>
      </p:sp>
      <p:sp>
        <p:nvSpPr>
          <p:cNvPr id="6" name="Subtitle 2"/>
          <p:cNvSpPr txBox="1">
            <a:spLocks/>
          </p:cNvSpPr>
          <p:nvPr/>
        </p:nvSpPr>
        <p:spPr>
          <a:xfrm>
            <a:off x="1981200" y="2190750"/>
            <a:ext cx="5107214" cy="1411333"/>
          </a:xfrm>
          <a:prstGeom prst="rect">
            <a:avLst/>
          </a:prstGeom>
        </p:spPr>
        <p:txBody>
          <a:bodyPr vert="horz" lIns="91440" tIns="45720" rIns="91440" bIns="45720" rtlCol="0">
            <a:noAutofit/>
          </a:bodyPr>
          <a:lstStyle>
            <a:lvl1pPr marL="0" indent="0" algn="ctr" defTabSz="6858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1pPr>
            <a:lvl2pPr marL="3429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2pPr>
            <a:lvl3pPr marL="6858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3pPr>
            <a:lvl4pPr marL="10287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4pPr>
            <a:lvl5pPr marL="13716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5pPr>
            <a:lvl6pPr marL="17145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6pPr>
            <a:lvl7pPr marL="20574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7pPr>
            <a:lvl8pPr marL="24003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8pPr>
            <a:lvl9pPr marL="27432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9pPr>
          </a:lstStyle>
          <a:p>
            <a:endParaRPr lang="en-US" sz="2000" dirty="0" smtClean="0"/>
          </a:p>
          <a:p>
            <a:endParaRPr lang="en-US" sz="2000" dirty="0" smtClean="0"/>
          </a:p>
          <a:p>
            <a:r>
              <a:rPr lang="en-US" sz="2000" dirty="0" smtClean="0"/>
              <a:t>Jonathan Stray</a:t>
            </a:r>
          </a:p>
          <a:p>
            <a:r>
              <a:rPr lang="en-US" sz="2000" dirty="0" smtClean="0"/>
              <a:t>Columbia </a:t>
            </a:r>
            <a:r>
              <a:rPr lang="en-US" sz="2000" dirty="0" err="1" smtClean="0"/>
              <a:t>Lede</a:t>
            </a:r>
            <a:r>
              <a:rPr lang="en-US" sz="2000" dirty="0" smtClean="0"/>
              <a:t> Program</a:t>
            </a:r>
          </a:p>
          <a:p>
            <a:r>
              <a:rPr lang="en-US" sz="2000" dirty="0"/>
              <a:t>July </a:t>
            </a:r>
            <a:r>
              <a:rPr lang="en-US" sz="2000" dirty="0" smtClean="0"/>
              <a:t>23, </a:t>
            </a:r>
            <a:r>
              <a:rPr lang="en-US" sz="2000" dirty="0"/>
              <a:t>2018</a:t>
            </a:r>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2094799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1529" y="805861"/>
            <a:ext cx="4624103" cy="2885440"/>
          </a:xfrm>
          <a:prstGeom prst="rect">
            <a:avLst/>
          </a:prstGeom>
        </p:spPr>
      </p:pic>
      <p:sp>
        <p:nvSpPr>
          <p:cNvPr id="7" name="TextBox 6"/>
          <p:cNvSpPr txBox="1"/>
          <p:nvPr/>
        </p:nvSpPr>
        <p:spPr>
          <a:xfrm>
            <a:off x="344714" y="3735163"/>
            <a:ext cx="8537734" cy="1384995"/>
          </a:xfrm>
          <a:prstGeom prst="rect">
            <a:avLst/>
          </a:prstGeom>
          <a:noFill/>
        </p:spPr>
        <p:txBody>
          <a:bodyPr wrap="square" rtlCol="0">
            <a:spAutoFit/>
          </a:bodyPr>
          <a:lstStyle/>
          <a:p>
            <a:r>
              <a:rPr lang="en-US" sz="1400" dirty="0"/>
              <a:t>When Hu Jintao came to power in 2002, China was already experiencing a worsening social crisis. In 2004, President Hu offered a rhetorical response to growing internal instability, trumpeting what he called a “harmonious society.” For some time, this new watchword burgeoned, becoming visible everywhere in the Party’s propaganda</a:t>
            </a:r>
            <a:r>
              <a:rPr lang="en-US" sz="1400" dirty="0" smtClean="0"/>
              <a:t>.</a:t>
            </a:r>
          </a:p>
          <a:p>
            <a:endParaRPr lang="en-US" sz="1400" dirty="0" smtClean="0"/>
          </a:p>
          <a:p>
            <a:r>
              <a:rPr lang="en-US" sz="1400" dirty="0"/>
              <a:t>	</a:t>
            </a:r>
            <a:r>
              <a:rPr lang="en-US" sz="1400" dirty="0" smtClean="0"/>
              <a:t>	- </a:t>
            </a:r>
            <a:r>
              <a:rPr lang="en-US" sz="1400" dirty="0" err="1" smtClean="0"/>
              <a:t>Qian</a:t>
            </a:r>
            <a:r>
              <a:rPr lang="en-US" sz="1400" dirty="0" smtClean="0"/>
              <a:t> Gang, </a:t>
            </a:r>
            <a:r>
              <a:rPr lang="en-US" sz="1400" i="1" dirty="0" smtClean="0"/>
              <a:t>Watchwords: Reading China through its Party Vocabulary</a:t>
            </a:r>
            <a:endParaRPr lang="en-US" sz="1400" dirty="0"/>
          </a:p>
        </p:txBody>
      </p:sp>
      <p:sp>
        <p:nvSpPr>
          <p:cNvPr id="6" name="Title 1"/>
          <p:cNvSpPr>
            <a:spLocks noGrp="1"/>
          </p:cNvSpPr>
          <p:nvPr>
            <p:ph type="title"/>
          </p:nvPr>
        </p:nvSpPr>
        <p:spPr>
          <a:xfrm>
            <a:off x="457200" y="0"/>
            <a:ext cx="8229600" cy="762000"/>
          </a:xfrm>
        </p:spPr>
        <p:txBody>
          <a:bodyPr>
            <a:noAutofit/>
          </a:bodyPr>
          <a:lstStyle/>
          <a:p>
            <a:r>
              <a:rPr lang="en-US" sz="3600" dirty="0" smtClean="0"/>
              <a:t>Stories</a:t>
            </a:r>
            <a:r>
              <a:rPr lang="en-US" sz="4000" dirty="0" smtClean="0"/>
              <a:t> from counting</a:t>
            </a:r>
            <a:endParaRPr lang="en-US" sz="4000" dirty="0"/>
          </a:p>
        </p:txBody>
      </p:sp>
    </p:spTree>
    <p:extLst>
      <p:ext uri="{BB962C8B-B14F-4D97-AF65-F5344CB8AC3E}">
        <p14:creationId xmlns:p14="http://schemas.microsoft.com/office/powerpoint/2010/main" val="1789836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sz="3600" dirty="0" smtClean="0"/>
              <a:t>Data can give a wider view</a:t>
            </a:r>
            <a:endParaRPr lang="en-US" sz="3600" dirty="0"/>
          </a:p>
        </p:txBody>
      </p:sp>
      <p:sp>
        <p:nvSpPr>
          <p:cNvPr id="3" name="Content Placeholder 2"/>
          <p:cNvSpPr>
            <a:spLocks noGrp="1"/>
          </p:cNvSpPr>
          <p:nvPr>
            <p:ph idx="1"/>
          </p:nvPr>
        </p:nvSpPr>
        <p:spPr>
          <a:xfrm>
            <a:off x="457200" y="857250"/>
            <a:ext cx="8229600" cy="3394472"/>
          </a:xfrm>
        </p:spPr>
        <p:txBody>
          <a:bodyPr>
            <a:noAutofit/>
          </a:bodyPr>
          <a:lstStyle/>
          <a:p>
            <a:pPr marL="0" indent="0">
              <a:buNone/>
            </a:pPr>
            <a:r>
              <a:rPr lang="en-US" sz="2000" dirty="0" smtClean="0"/>
              <a:t>Let </a:t>
            </a:r>
            <a:r>
              <a:rPr lang="en-US" sz="2000" dirty="0"/>
              <a:t>me talk about </a:t>
            </a:r>
            <a:r>
              <a:rPr lang="en-US" sz="2000" dirty="0" err="1"/>
              <a:t>Downton</a:t>
            </a:r>
            <a:r>
              <a:rPr lang="en-US" sz="2000" dirty="0"/>
              <a:t> Abbey for a minute. The show's popularity has led many nitpickers to draft up lists of mistakes. </a:t>
            </a:r>
            <a:r>
              <a:rPr lang="en-US" sz="2000" dirty="0" smtClean="0"/>
              <a:t>... But </a:t>
            </a:r>
            <a:r>
              <a:rPr lang="en-US" sz="2000" dirty="0"/>
              <a:t>all of these have relied, so far as I can tell, on finding a phrase or two that sounds a bit off, and checking the online sources for earliest use. </a:t>
            </a:r>
          </a:p>
          <a:p>
            <a:pPr marL="0" indent="0">
              <a:buNone/>
            </a:pPr>
            <a:r>
              <a:rPr lang="en-US" sz="2000" dirty="0"/>
              <a:t>I lack such social graces. So I thought: why not just check every single line in the show for historical accuracy? </a:t>
            </a:r>
            <a:r>
              <a:rPr lang="en-US" sz="2000" dirty="0" smtClean="0"/>
              <a:t>... </a:t>
            </a:r>
            <a:r>
              <a:rPr lang="en-US" sz="2000" dirty="0"/>
              <a:t>So I found some copies of the </a:t>
            </a:r>
            <a:r>
              <a:rPr lang="en-US" sz="2000" dirty="0" err="1"/>
              <a:t>Downton</a:t>
            </a:r>
            <a:r>
              <a:rPr lang="en-US" sz="2000" dirty="0"/>
              <a:t> Abbey scripts online, and fed every single two-word phrase through the Google </a:t>
            </a:r>
            <a:r>
              <a:rPr lang="en-US" sz="2000" dirty="0" err="1"/>
              <a:t>Ngram</a:t>
            </a:r>
            <a:r>
              <a:rPr lang="en-US" sz="2000" dirty="0"/>
              <a:t> database to see how characteristic of the English Language, c. 1917, </a:t>
            </a:r>
            <a:r>
              <a:rPr lang="en-US" sz="2000" dirty="0" err="1"/>
              <a:t>Downton</a:t>
            </a:r>
            <a:r>
              <a:rPr lang="en-US" sz="2000" dirty="0"/>
              <a:t> Abbey really is</a:t>
            </a:r>
            <a:r>
              <a:rPr lang="en-US" sz="2000" dirty="0" smtClean="0"/>
              <a:t>.</a:t>
            </a:r>
          </a:p>
          <a:p>
            <a:pPr marL="0" indent="0">
              <a:buNone/>
            </a:pPr>
            <a:endParaRPr lang="en-US" sz="2000" dirty="0"/>
          </a:p>
          <a:p>
            <a:pPr marL="0" indent="0">
              <a:buNone/>
            </a:pPr>
            <a:r>
              <a:rPr lang="en-US" sz="2000" dirty="0" smtClean="0"/>
              <a:t>  - </a:t>
            </a:r>
            <a:r>
              <a:rPr lang="en-US" sz="2000" dirty="0"/>
              <a:t>Ben Schmidt, </a:t>
            </a:r>
            <a:r>
              <a:rPr lang="en-US" sz="2000" i="1" dirty="0"/>
              <a:t>Making </a:t>
            </a:r>
            <a:r>
              <a:rPr lang="en-US" sz="2000" i="1" dirty="0" err="1"/>
              <a:t>Downton</a:t>
            </a:r>
            <a:r>
              <a:rPr lang="en-US" sz="2000" i="1" dirty="0"/>
              <a:t> more traditional</a:t>
            </a:r>
          </a:p>
        </p:txBody>
      </p:sp>
    </p:spTree>
    <p:extLst>
      <p:ext uri="{BB962C8B-B14F-4D97-AF65-F5344CB8AC3E}">
        <p14:creationId xmlns:p14="http://schemas.microsoft.com/office/powerpoint/2010/main" val="143474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601437"/>
            <a:ext cx="8229600" cy="704849"/>
          </a:xfrm>
        </p:spPr>
        <p:txBody>
          <a:bodyPr>
            <a:normAutofit fontScale="92500" lnSpcReduction="10000"/>
          </a:bodyPr>
          <a:lstStyle/>
          <a:p>
            <a:pPr marL="0" indent="0">
              <a:buNone/>
            </a:pPr>
            <a:r>
              <a:rPr lang="en-US" sz="2400" dirty="0" smtClean="0"/>
              <a:t>Bigrams that do not appear in English books between 1912 and 1921.</a:t>
            </a:r>
            <a:endParaRPr lang="en-US" sz="2400" dirty="0"/>
          </a:p>
        </p:txBody>
      </p:sp>
      <p:pic>
        <p:nvPicPr>
          <p:cNvPr id="4" name="Picture 3" descr="Screen Shot 2013-01-18 at 3.1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714499"/>
            <a:ext cx="8407400" cy="2273300"/>
          </a:xfrm>
          <a:prstGeom prst="rect">
            <a:avLst/>
          </a:prstGeom>
        </p:spPr>
      </p:pic>
    </p:spTree>
    <p:extLst>
      <p:ext uri="{BB962C8B-B14F-4D97-AF65-F5344CB8AC3E}">
        <p14:creationId xmlns:p14="http://schemas.microsoft.com/office/powerpoint/2010/main" val="175956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601437"/>
            <a:ext cx="8229600" cy="704849"/>
          </a:xfrm>
        </p:spPr>
        <p:txBody>
          <a:bodyPr>
            <a:normAutofit fontScale="92500" lnSpcReduction="10000"/>
          </a:bodyPr>
          <a:lstStyle/>
          <a:p>
            <a:pPr marL="0" indent="0">
              <a:buNone/>
            </a:pPr>
            <a:r>
              <a:rPr lang="en-US" sz="2400" dirty="0" smtClean="0"/>
              <a:t>Bigrams that are at least 100 times more common today than they were in 1912-1921</a:t>
            </a:r>
            <a:endParaRPr lang="en-US" sz="2400" dirty="0"/>
          </a:p>
        </p:txBody>
      </p:sp>
      <p:pic>
        <p:nvPicPr>
          <p:cNvPr id="2" name="Picture 1" descr="Screen Shot 2013-01-18 at 3.14.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819274"/>
            <a:ext cx="8788400" cy="1993900"/>
          </a:xfrm>
          <a:prstGeom prst="rect">
            <a:avLst/>
          </a:prstGeom>
        </p:spPr>
      </p:pic>
    </p:spTree>
    <p:extLst>
      <p:ext uri="{BB962C8B-B14F-4D97-AF65-F5344CB8AC3E}">
        <p14:creationId xmlns:p14="http://schemas.microsoft.com/office/powerpoint/2010/main" val="1334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03928" y="8632"/>
            <a:ext cx="6343072" cy="5134868"/>
          </a:xfrm>
          <a:prstGeom prst="rect">
            <a:avLst/>
          </a:prstGeom>
        </p:spPr>
      </p:pic>
    </p:spTree>
    <p:extLst>
      <p:ext uri="{BB962C8B-B14F-4D97-AF65-F5344CB8AC3E}">
        <p14:creationId xmlns:p14="http://schemas.microsoft.com/office/powerpoint/2010/main" val="1029604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Document Vector Space Model</a:t>
            </a:r>
            <a:endParaRPr lang="en-US" sz="3600" dirty="0"/>
          </a:p>
        </p:txBody>
      </p:sp>
    </p:spTree>
    <p:extLst>
      <p:ext uri="{BB962C8B-B14F-4D97-AF65-F5344CB8AC3E}">
        <p14:creationId xmlns:p14="http://schemas.microsoft.com/office/powerpoint/2010/main" val="88135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9-30 at 7.3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43" y="38100"/>
            <a:ext cx="7366651" cy="4943896"/>
          </a:xfrm>
          <a:prstGeom prst="rect">
            <a:avLst/>
          </a:prstGeom>
        </p:spPr>
      </p:pic>
    </p:spTree>
    <p:extLst>
      <p:ext uri="{BB962C8B-B14F-4D97-AF65-F5344CB8AC3E}">
        <p14:creationId xmlns:p14="http://schemas.microsoft.com/office/powerpoint/2010/main" val="20491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350"/>
          </a:xfrm>
        </p:spPr>
        <p:txBody>
          <a:bodyPr/>
          <a:lstStyle/>
          <a:p>
            <a:r>
              <a:rPr lang="en-US" sz="3600" dirty="0" smtClean="0"/>
              <a:t>System Description</a:t>
            </a:r>
            <a:endParaRPr lang="en-US" sz="3600" dirty="0"/>
          </a:p>
        </p:txBody>
      </p:sp>
      <p:sp>
        <p:nvSpPr>
          <p:cNvPr id="5" name="Rectangle 4"/>
          <p:cNvSpPr/>
          <p:nvPr/>
        </p:nvSpPr>
        <p:spPr>
          <a:xfrm>
            <a:off x="457201" y="2088697"/>
            <a:ext cx="1502229" cy="8436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Scrape</a:t>
            </a:r>
            <a:endParaRPr lang="en-US" dirty="0">
              <a:solidFill>
                <a:schemeClr val="tx1"/>
              </a:solidFill>
            </a:endParaRPr>
          </a:p>
        </p:txBody>
      </p:sp>
      <p:sp>
        <p:nvSpPr>
          <p:cNvPr id="6" name="Rectangle 5"/>
          <p:cNvSpPr/>
          <p:nvPr/>
        </p:nvSpPr>
        <p:spPr>
          <a:xfrm>
            <a:off x="2659745" y="2088697"/>
            <a:ext cx="1502229" cy="8436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Cluster</a:t>
            </a:r>
          </a:p>
          <a:p>
            <a:pPr algn="ctr"/>
            <a:r>
              <a:rPr lang="en-US" dirty="0" smtClean="0">
                <a:solidFill>
                  <a:schemeClr val="tx1"/>
                </a:solidFill>
              </a:rPr>
              <a:t>events</a:t>
            </a:r>
            <a:endParaRPr lang="en-US" dirty="0">
              <a:solidFill>
                <a:schemeClr val="tx1"/>
              </a:solidFill>
            </a:endParaRPr>
          </a:p>
        </p:txBody>
      </p:sp>
      <p:sp>
        <p:nvSpPr>
          <p:cNvPr id="7" name="Rectangle 6"/>
          <p:cNvSpPr/>
          <p:nvPr/>
        </p:nvSpPr>
        <p:spPr>
          <a:xfrm>
            <a:off x="7184572" y="2088697"/>
            <a:ext cx="1502229" cy="8436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Summarize</a:t>
            </a:r>
            <a:endParaRPr lang="en-US" dirty="0">
              <a:solidFill>
                <a:schemeClr val="tx1"/>
              </a:solidFill>
            </a:endParaRPr>
          </a:p>
        </p:txBody>
      </p:sp>
      <p:sp>
        <p:nvSpPr>
          <p:cNvPr id="8" name="Rectangle 7"/>
          <p:cNvSpPr/>
          <p:nvPr/>
        </p:nvSpPr>
        <p:spPr>
          <a:xfrm>
            <a:off x="4925787" y="2088697"/>
            <a:ext cx="1502229" cy="8436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Cluster</a:t>
            </a:r>
          </a:p>
          <a:p>
            <a:pPr algn="ctr"/>
            <a:r>
              <a:rPr lang="en-US" dirty="0" smtClean="0">
                <a:solidFill>
                  <a:schemeClr val="tx1"/>
                </a:solidFill>
              </a:rPr>
              <a:t>topics</a:t>
            </a:r>
            <a:endParaRPr lang="en-US" dirty="0">
              <a:solidFill>
                <a:schemeClr val="tx1"/>
              </a:solidFill>
            </a:endParaRPr>
          </a:p>
        </p:txBody>
      </p:sp>
      <p:cxnSp>
        <p:nvCxnSpPr>
          <p:cNvPr id="9" name="Straight Arrow Connector 8"/>
          <p:cNvCxnSpPr>
            <a:stCxn id="5" idx="3"/>
            <a:endCxn id="6" idx="1"/>
          </p:cNvCxnSpPr>
          <p:nvPr/>
        </p:nvCxnSpPr>
        <p:spPr>
          <a:xfrm>
            <a:off x="1959430" y="2510519"/>
            <a:ext cx="70031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8" idx="1"/>
          </p:cNvCxnSpPr>
          <p:nvPr/>
        </p:nvCxnSpPr>
        <p:spPr>
          <a:xfrm>
            <a:off x="4161974" y="2510519"/>
            <a:ext cx="7638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3"/>
            <a:endCxn id="7" idx="1"/>
          </p:cNvCxnSpPr>
          <p:nvPr/>
        </p:nvCxnSpPr>
        <p:spPr>
          <a:xfrm>
            <a:off x="6428015" y="2510519"/>
            <a:ext cx="7565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8151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sz="4000" dirty="0" smtClean="0"/>
              <a:t>What is this document "about"?</a:t>
            </a:r>
            <a:endParaRPr lang="en-US" sz="4000" dirty="0"/>
          </a:p>
        </p:txBody>
      </p:sp>
      <p:sp>
        <p:nvSpPr>
          <p:cNvPr id="3" name="Content Placeholder 2"/>
          <p:cNvSpPr>
            <a:spLocks noGrp="1"/>
          </p:cNvSpPr>
          <p:nvPr>
            <p:ph idx="1"/>
          </p:nvPr>
        </p:nvSpPr>
        <p:spPr>
          <a:xfrm>
            <a:off x="457200" y="859972"/>
            <a:ext cx="8229600" cy="1167494"/>
          </a:xfrm>
        </p:spPr>
        <p:txBody>
          <a:bodyPr>
            <a:normAutofit/>
          </a:bodyPr>
          <a:lstStyle/>
          <a:p>
            <a:pPr marL="0" indent="0">
              <a:buNone/>
            </a:pPr>
            <a:r>
              <a:rPr lang="en-US" dirty="0" smtClean="0"/>
              <a:t>Most commonly occurring words a pretty good indicator.</a:t>
            </a:r>
            <a:endParaRPr lang="en-US" dirty="0"/>
          </a:p>
          <a:p>
            <a:pPr marL="0" indent="0">
              <a:buNone/>
            </a:pPr>
            <a:endParaRPr lang="en-US" sz="1700" dirty="0">
              <a:latin typeface="Courier"/>
              <a:cs typeface="Courier"/>
            </a:endParaRPr>
          </a:p>
        </p:txBody>
      </p:sp>
      <p:sp>
        <p:nvSpPr>
          <p:cNvPr id="6" name="TextBox 5"/>
          <p:cNvSpPr txBox="1"/>
          <p:nvPr/>
        </p:nvSpPr>
        <p:spPr>
          <a:xfrm>
            <a:off x="2258787" y="1358741"/>
            <a:ext cx="4962071" cy="3693319"/>
          </a:xfrm>
          <a:prstGeom prst="rect">
            <a:avLst/>
          </a:prstGeom>
          <a:noFill/>
        </p:spPr>
        <p:txBody>
          <a:bodyPr wrap="square" rtlCol="0">
            <a:spAutoFit/>
          </a:bodyPr>
          <a:lstStyle/>
          <a:p>
            <a:r>
              <a:rPr lang="en-US" dirty="0" smtClean="0">
                <a:latin typeface="Courier"/>
                <a:cs typeface="Courier"/>
              </a:rPr>
              <a:t>30</a:t>
            </a:r>
            <a:r>
              <a:rPr lang="en-US" dirty="0">
                <a:latin typeface="Courier"/>
                <a:cs typeface="Courier"/>
              </a:rPr>
              <a:t>	the</a:t>
            </a:r>
          </a:p>
          <a:p>
            <a:r>
              <a:rPr lang="en-US" dirty="0">
                <a:latin typeface="Courier"/>
                <a:cs typeface="Courier"/>
              </a:rPr>
              <a:t>23	to</a:t>
            </a:r>
          </a:p>
          <a:p>
            <a:r>
              <a:rPr lang="en-US" dirty="0">
                <a:latin typeface="Courier"/>
                <a:cs typeface="Courier"/>
              </a:rPr>
              <a:t>19	and</a:t>
            </a:r>
          </a:p>
          <a:p>
            <a:r>
              <a:rPr lang="en-US" dirty="0">
                <a:latin typeface="Courier"/>
                <a:cs typeface="Courier"/>
              </a:rPr>
              <a:t>19	a</a:t>
            </a:r>
          </a:p>
          <a:p>
            <a:r>
              <a:rPr lang="en-US" dirty="0">
                <a:latin typeface="Courier"/>
                <a:cs typeface="Courier"/>
              </a:rPr>
              <a:t>18	animal</a:t>
            </a:r>
          </a:p>
          <a:p>
            <a:r>
              <a:rPr lang="en-US" dirty="0">
                <a:latin typeface="Courier"/>
                <a:cs typeface="Courier"/>
              </a:rPr>
              <a:t>17	cruelty</a:t>
            </a:r>
          </a:p>
          <a:p>
            <a:r>
              <a:rPr lang="en-US" dirty="0">
                <a:latin typeface="Courier"/>
                <a:cs typeface="Courier"/>
              </a:rPr>
              <a:t>15	of</a:t>
            </a:r>
          </a:p>
          <a:p>
            <a:r>
              <a:rPr lang="en-US" dirty="0">
                <a:latin typeface="Courier"/>
                <a:cs typeface="Courier"/>
              </a:rPr>
              <a:t>15	crimes</a:t>
            </a:r>
          </a:p>
          <a:p>
            <a:r>
              <a:rPr lang="en-US" dirty="0">
                <a:latin typeface="Courier"/>
                <a:cs typeface="Courier"/>
              </a:rPr>
              <a:t>14	in</a:t>
            </a:r>
          </a:p>
          <a:p>
            <a:r>
              <a:rPr lang="en-US" dirty="0">
                <a:latin typeface="Courier"/>
                <a:cs typeface="Courier"/>
              </a:rPr>
              <a:t>14	for</a:t>
            </a:r>
          </a:p>
          <a:p>
            <a:r>
              <a:rPr lang="en-US" dirty="0">
                <a:latin typeface="Courier"/>
                <a:cs typeface="Courier"/>
              </a:rPr>
              <a:t>11	that</a:t>
            </a:r>
          </a:p>
          <a:p>
            <a:r>
              <a:rPr lang="en-US" dirty="0">
                <a:latin typeface="Courier"/>
                <a:cs typeface="Courier"/>
              </a:rPr>
              <a:t>8	crime</a:t>
            </a:r>
          </a:p>
          <a:p>
            <a:r>
              <a:rPr lang="en-US" dirty="0">
                <a:latin typeface="Courier"/>
                <a:cs typeface="Courier"/>
              </a:rPr>
              <a:t>7	we</a:t>
            </a:r>
          </a:p>
        </p:txBody>
      </p:sp>
    </p:spTree>
    <p:extLst>
      <p:ext uri="{BB962C8B-B14F-4D97-AF65-F5344CB8AC3E}">
        <p14:creationId xmlns:p14="http://schemas.microsoft.com/office/powerpoint/2010/main" val="212308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1-18 at 4.3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0800"/>
            <a:ext cx="7955280" cy="5009787"/>
          </a:xfrm>
          <a:prstGeom prst="rect">
            <a:avLst/>
          </a:prstGeom>
        </p:spPr>
      </p:pic>
    </p:spTree>
    <p:extLst>
      <p:ext uri="{BB962C8B-B14F-4D97-AF65-F5344CB8AC3E}">
        <p14:creationId xmlns:p14="http://schemas.microsoft.com/office/powerpoint/2010/main" val="16109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704237"/>
            <a:ext cx="7772400" cy="1878806"/>
          </a:xfrm>
        </p:spPr>
        <p:txBody>
          <a:bodyPr/>
          <a:lstStyle/>
          <a:p>
            <a:r>
              <a:rPr lang="en-US" sz="3600" dirty="0" smtClean="0"/>
              <a:t>Text Analysis in Journalism</a:t>
            </a:r>
            <a:endParaRPr lang="en-US" sz="3600" dirty="0"/>
          </a:p>
        </p:txBody>
      </p:sp>
    </p:spTree>
    <p:extLst>
      <p:ext uri="{BB962C8B-B14F-4D97-AF65-F5344CB8AC3E}">
        <p14:creationId xmlns:p14="http://schemas.microsoft.com/office/powerpoint/2010/main" val="13795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Map documents to vectors</a:t>
            </a:r>
            <a:endParaRPr lang="en-US" sz="4000" dirty="0"/>
          </a:p>
        </p:txBody>
      </p:sp>
      <p:sp>
        <p:nvSpPr>
          <p:cNvPr id="3" name="Content Placeholder 2"/>
          <p:cNvSpPr>
            <a:spLocks noGrp="1"/>
          </p:cNvSpPr>
          <p:nvPr>
            <p:ph idx="1"/>
          </p:nvPr>
        </p:nvSpPr>
        <p:spPr>
          <a:xfrm>
            <a:off x="457200" y="1393190"/>
            <a:ext cx="8229600" cy="3875315"/>
          </a:xfrm>
        </p:spPr>
        <p:txBody>
          <a:bodyPr>
            <a:normAutofit/>
          </a:bodyPr>
          <a:lstStyle/>
          <a:p>
            <a:pPr marL="0" indent="0">
              <a:buNone/>
            </a:pPr>
            <a:r>
              <a:rPr lang="en-US" sz="2200" dirty="0" smtClean="0"/>
              <a:t>Encode each document as the list of words it contains.</a:t>
            </a:r>
          </a:p>
          <a:p>
            <a:pPr marL="0" indent="0">
              <a:buNone/>
            </a:pPr>
            <a:endParaRPr lang="en-US" sz="2200" dirty="0" smtClean="0"/>
          </a:p>
          <a:p>
            <a:pPr marL="0" indent="0">
              <a:buNone/>
            </a:pPr>
            <a:r>
              <a:rPr lang="en-US" sz="2200" dirty="0" smtClean="0"/>
              <a:t>Dimensions = vocabulary of document set.</a:t>
            </a:r>
          </a:p>
          <a:p>
            <a:pPr marL="0" indent="0">
              <a:buNone/>
            </a:pPr>
            <a:endParaRPr lang="en-US" sz="2200" dirty="0"/>
          </a:p>
          <a:p>
            <a:pPr marL="0" indent="0">
              <a:buNone/>
            </a:pPr>
            <a:r>
              <a:rPr lang="en-US" sz="2200" dirty="0" smtClean="0"/>
              <a:t>Value on each dimension = # of times word appears in document</a:t>
            </a:r>
            <a:endParaRPr lang="en-US" sz="2200" dirty="0"/>
          </a:p>
        </p:txBody>
      </p:sp>
    </p:spTree>
    <p:extLst>
      <p:ext uri="{BB962C8B-B14F-4D97-AF65-F5344CB8AC3E}">
        <p14:creationId xmlns:p14="http://schemas.microsoft.com/office/powerpoint/2010/main" val="176060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4720"/>
          </a:xfrm>
        </p:spPr>
        <p:txBody>
          <a:bodyPr/>
          <a:lstStyle/>
          <a:p>
            <a:r>
              <a:rPr lang="en-US" sz="4000" dirty="0" smtClean="0"/>
              <a:t>Example</a:t>
            </a:r>
            <a:endParaRPr lang="en-US" sz="4000" dirty="0"/>
          </a:p>
        </p:txBody>
      </p:sp>
      <p:sp>
        <p:nvSpPr>
          <p:cNvPr id="3" name="Content Placeholder 2"/>
          <p:cNvSpPr>
            <a:spLocks noGrp="1"/>
          </p:cNvSpPr>
          <p:nvPr>
            <p:ph idx="1"/>
          </p:nvPr>
        </p:nvSpPr>
        <p:spPr>
          <a:xfrm>
            <a:off x="457200" y="968779"/>
            <a:ext cx="8229600" cy="3827690"/>
          </a:xfrm>
        </p:spPr>
        <p:txBody>
          <a:bodyPr>
            <a:noAutofit/>
          </a:bodyPr>
          <a:lstStyle/>
          <a:p>
            <a:pPr marL="0" indent="0">
              <a:buNone/>
            </a:pPr>
            <a:r>
              <a:rPr lang="en-US" sz="2000" dirty="0" smtClean="0"/>
              <a:t>D1 = “I like databases”</a:t>
            </a:r>
          </a:p>
          <a:p>
            <a:pPr marL="0" indent="0">
              <a:buNone/>
            </a:pPr>
            <a:r>
              <a:rPr lang="en-US" sz="2000" dirty="0" smtClean="0"/>
              <a:t>D2 = “I hate hate databases”</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r>
              <a:rPr lang="en-US" sz="2000" dirty="0" smtClean="0"/>
              <a:t>Each row = document vector</a:t>
            </a:r>
          </a:p>
          <a:p>
            <a:pPr marL="0" indent="0">
              <a:buNone/>
            </a:pPr>
            <a:r>
              <a:rPr lang="en-US" sz="2000" dirty="0" smtClean="0"/>
              <a:t>All rows = term-document matrix</a:t>
            </a:r>
          </a:p>
          <a:p>
            <a:pPr marL="0" indent="0">
              <a:buNone/>
            </a:pPr>
            <a:r>
              <a:rPr lang="en-US" sz="2000" dirty="0" smtClean="0"/>
              <a:t>Individual entry = </a:t>
            </a:r>
            <a:r>
              <a:rPr lang="en-US" sz="2000" dirty="0" err="1" smtClean="0"/>
              <a:t>tf</a:t>
            </a:r>
            <a:r>
              <a:rPr lang="en-US" sz="2000" dirty="0" smtClean="0"/>
              <a:t>(</a:t>
            </a:r>
            <a:r>
              <a:rPr lang="en-US" sz="2000" dirty="0" err="1" smtClean="0"/>
              <a:t>t,d</a:t>
            </a:r>
            <a:r>
              <a:rPr lang="en-US" sz="2000" dirty="0" smtClean="0"/>
              <a:t>) = “term frequency”</a:t>
            </a:r>
          </a:p>
          <a:p>
            <a:pPr marL="0" indent="0">
              <a:buNone/>
            </a:pPr>
            <a:endParaRPr lang="en-US" sz="1800" dirty="0"/>
          </a:p>
          <a:p>
            <a:pPr marL="0" indent="0">
              <a:buNone/>
            </a:pPr>
            <a:endParaRPr lang="en-US" sz="1800" dirty="0"/>
          </a:p>
        </p:txBody>
      </p:sp>
      <p:pic>
        <p:nvPicPr>
          <p:cNvPr id="4" name="Picture 3" descr="Screen Shot 2012-09-23 at 5.04.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112" y="1859229"/>
            <a:ext cx="3451860" cy="1554480"/>
          </a:xfrm>
          <a:prstGeom prst="rect">
            <a:avLst/>
          </a:prstGeom>
        </p:spPr>
      </p:pic>
    </p:spTree>
    <p:extLst>
      <p:ext uri="{BB962C8B-B14F-4D97-AF65-F5344CB8AC3E}">
        <p14:creationId xmlns:p14="http://schemas.microsoft.com/office/powerpoint/2010/main" val="344828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Aka “Bag of words” model</a:t>
            </a:r>
            <a:endParaRPr lang="en-US" sz="4000" dirty="0"/>
          </a:p>
        </p:txBody>
      </p:sp>
      <p:sp>
        <p:nvSpPr>
          <p:cNvPr id="3" name="Content Placeholder 2"/>
          <p:cNvSpPr>
            <a:spLocks noGrp="1"/>
          </p:cNvSpPr>
          <p:nvPr>
            <p:ph idx="1"/>
          </p:nvPr>
        </p:nvSpPr>
        <p:spPr>
          <a:xfrm>
            <a:off x="457200" y="1423671"/>
            <a:ext cx="8229600" cy="3394472"/>
          </a:xfrm>
        </p:spPr>
        <p:txBody>
          <a:bodyPr>
            <a:normAutofit/>
          </a:bodyPr>
          <a:lstStyle/>
          <a:p>
            <a:pPr marL="0" indent="0">
              <a:buNone/>
            </a:pPr>
            <a:r>
              <a:rPr lang="en-US" sz="2200" dirty="0" smtClean="0"/>
              <a:t>Throws out word order. </a:t>
            </a:r>
          </a:p>
          <a:p>
            <a:pPr marL="0" indent="0">
              <a:buNone/>
            </a:pPr>
            <a:endParaRPr lang="en-US" sz="2200" dirty="0"/>
          </a:p>
          <a:p>
            <a:pPr marL="0" indent="0">
              <a:buNone/>
            </a:pPr>
            <a:r>
              <a:rPr lang="en-US" sz="2200" dirty="0" smtClean="0"/>
              <a:t>e.g. “soldiers shot civilians” and “civilians shot soldiers” encoded identically. </a:t>
            </a:r>
            <a:endParaRPr lang="en-US" sz="2200" dirty="0"/>
          </a:p>
        </p:txBody>
      </p:sp>
    </p:spTree>
    <p:extLst>
      <p:ext uri="{BB962C8B-B14F-4D97-AF65-F5344CB8AC3E}">
        <p14:creationId xmlns:p14="http://schemas.microsoft.com/office/powerpoint/2010/main" val="161751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sz="4000" dirty="0" smtClean="0"/>
              <a:t>Tokenization</a:t>
            </a:r>
            <a:endParaRPr lang="en-US" sz="4000" dirty="0"/>
          </a:p>
        </p:txBody>
      </p:sp>
      <p:sp>
        <p:nvSpPr>
          <p:cNvPr id="3" name="Content Placeholder 2"/>
          <p:cNvSpPr>
            <a:spLocks noGrp="1"/>
          </p:cNvSpPr>
          <p:nvPr>
            <p:ph idx="1"/>
          </p:nvPr>
        </p:nvSpPr>
        <p:spPr>
          <a:xfrm>
            <a:off x="457200" y="932090"/>
            <a:ext cx="8229600" cy="3662533"/>
          </a:xfrm>
        </p:spPr>
        <p:txBody>
          <a:bodyPr>
            <a:noAutofit/>
          </a:bodyPr>
          <a:lstStyle/>
          <a:p>
            <a:pPr marL="0" indent="0">
              <a:buNone/>
            </a:pPr>
            <a:r>
              <a:rPr lang="en-US" sz="2200" dirty="0" smtClean="0"/>
              <a:t>The documents come to us as long strings, not individual words. Tokenization is the process of converting the string into individual words, or "tokens."</a:t>
            </a:r>
          </a:p>
          <a:p>
            <a:pPr marL="0" indent="0">
              <a:buNone/>
            </a:pPr>
            <a:endParaRPr lang="en-US" sz="2200" dirty="0"/>
          </a:p>
          <a:p>
            <a:pPr marL="0" indent="0">
              <a:buNone/>
            </a:pPr>
            <a:r>
              <a:rPr lang="en-US" sz="2200" dirty="0" smtClean="0"/>
              <a:t>For this course, we will assume a very simple strategy:</a:t>
            </a:r>
          </a:p>
          <a:p>
            <a:pPr lvl="1"/>
            <a:r>
              <a:rPr lang="en-US" sz="1800" dirty="0" smtClean="0"/>
              <a:t>convert all letters to lowercase</a:t>
            </a:r>
          </a:p>
          <a:p>
            <a:pPr lvl="1"/>
            <a:r>
              <a:rPr lang="en-US" sz="1800" dirty="0" smtClean="0"/>
              <a:t>remove all punctuation characters</a:t>
            </a:r>
          </a:p>
          <a:p>
            <a:pPr lvl="1"/>
            <a:r>
              <a:rPr lang="en-US" sz="1800" dirty="0" smtClean="0"/>
              <a:t>separate words based on spaces</a:t>
            </a:r>
          </a:p>
          <a:p>
            <a:pPr marL="457200" lvl="1" indent="0">
              <a:buNone/>
            </a:pPr>
            <a:endParaRPr lang="en-US" sz="2200" dirty="0" smtClean="0"/>
          </a:p>
          <a:p>
            <a:pPr marL="57150" indent="0">
              <a:buNone/>
            </a:pPr>
            <a:r>
              <a:rPr lang="en-US" sz="2200" dirty="0" smtClean="0"/>
              <a:t>Note that this won't work at all for Chinese. It will fail in some ways even for English. How?</a:t>
            </a:r>
            <a:endParaRPr lang="en-US" sz="2200" dirty="0"/>
          </a:p>
        </p:txBody>
      </p:sp>
    </p:spTree>
    <p:extLst>
      <p:ext uri="{BB962C8B-B14F-4D97-AF65-F5344CB8AC3E}">
        <p14:creationId xmlns:p14="http://schemas.microsoft.com/office/powerpoint/2010/main" val="631958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Distance function</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dirty="0" smtClean="0"/>
              <a:t>Useful for:</a:t>
            </a:r>
          </a:p>
          <a:p>
            <a:r>
              <a:rPr lang="en-US" sz="2200" dirty="0" smtClean="0"/>
              <a:t>clustering documents</a:t>
            </a:r>
          </a:p>
          <a:p>
            <a:r>
              <a:rPr lang="en-US" sz="2200" dirty="0"/>
              <a:t>f</a:t>
            </a:r>
            <a:r>
              <a:rPr lang="en-US" sz="2200" dirty="0" smtClean="0"/>
              <a:t>inding docs similar to example</a:t>
            </a:r>
          </a:p>
          <a:p>
            <a:r>
              <a:rPr lang="en-US" sz="2200" dirty="0"/>
              <a:t>m</a:t>
            </a:r>
            <a:r>
              <a:rPr lang="en-US" sz="2200" dirty="0" smtClean="0"/>
              <a:t>atching a search query</a:t>
            </a:r>
          </a:p>
          <a:p>
            <a:endParaRPr lang="en-US" sz="2200" dirty="0" smtClean="0"/>
          </a:p>
          <a:p>
            <a:pPr marL="0" indent="0">
              <a:buNone/>
            </a:pPr>
            <a:r>
              <a:rPr lang="en-US" sz="2200" dirty="0" smtClean="0"/>
              <a:t>Basic idea: look for overlapping terms</a:t>
            </a:r>
            <a:endParaRPr lang="en-US" sz="2200" dirty="0"/>
          </a:p>
        </p:txBody>
      </p:sp>
    </p:spTree>
    <p:extLst>
      <p:ext uri="{BB962C8B-B14F-4D97-AF65-F5344CB8AC3E}">
        <p14:creationId xmlns:p14="http://schemas.microsoft.com/office/powerpoint/2010/main" val="2025505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
            <a:ext cx="8229600" cy="905510"/>
          </a:xfrm>
        </p:spPr>
        <p:txBody>
          <a:bodyPr/>
          <a:lstStyle/>
          <a:p>
            <a:r>
              <a:rPr lang="en-US" sz="4000" dirty="0" smtClean="0"/>
              <a:t>Cosine similarity</a:t>
            </a:r>
            <a:endParaRPr lang="en-US" sz="4000" dirty="0"/>
          </a:p>
        </p:txBody>
      </p:sp>
      <p:sp>
        <p:nvSpPr>
          <p:cNvPr id="3" name="Content Placeholder 2"/>
          <p:cNvSpPr>
            <a:spLocks noGrp="1"/>
          </p:cNvSpPr>
          <p:nvPr>
            <p:ph idx="1"/>
          </p:nvPr>
        </p:nvSpPr>
        <p:spPr>
          <a:xfrm>
            <a:off x="457200" y="1098551"/>
            <a:ext cx="8229600" cy="3394472"/>
          </a:xfrm>
        </p:spPr>
        <p:txBody>
          <a:bodyPr>
            <a:normAutofit fontScale="92500" lnSpcReduction="10000"/>
          </a:bodyPr>
          <a:lstStyle/>
          <a:p>
            <a:pPr marL="0" indent="0">
              <a:buNone/>
            </a:pPr>
            <a:r>
              <a:rPr lang="en-US" dirty="0" smtClean="0"/>
              <a:t>Given document vectors </a:t>
            </a:r>
            <a:r>
              <a:rPr lang="en-US" dirty="0" err="1" smtClean="0"/>
              <a:t>a,b</a:t>
            </a:r>
            <a:r>
              <a:rPr lang="en-US" dirty="0" smtClean="0"/>
              <a:t> define</a:t>
            </a:r>
          </a:p>
          <a:p>
            <a:pPr marL="0" indent="0">
              <a:buNone/>
            </a:pPr>
            <a:endParaRPr lang="en-US" dirty="0"/>
          </a:p>
          <a:p>
            <a:pPr marL="0" indent="0">
              <a:buNone/>
            </a:pPr>
            <a:endParaRPr lang="en-US" dirty="0" smtClean="0"/>
          </a:p>
          <a:p>
            <a:pPr marL="0" indent="0">
              <a:buNone/>
            </a:pPr>
            <a:endParaRPr lang="en-US" dirty="0" smtClean="0"/>
          </a:p>
          <a:p>
            <a:pPr marL="0" indent="0">
              <a:buNone/>
            </a:pPr>
            <a:r>
              <a:rPr lang="en-US" sz="2400" dirty="0" smtClean="0"/>
              <a:t>If each word occurs exactly once in each document, equivalent to counting overlapping words.</a:t>
            </a:r>
          </a:p>
          <a:p>
            <a:pPr marL="0" indent="0">
              <a:buNone/>
            </a:pPr>
            <a:endParaRPr lang="en-US" sz="2400" dirty="0"/>
          </a:p>
          <a:p>
            <a:pPr marL="0" indent="0">
              <a:buNone/>
            </a:pPr>
            <a:r>
              <a:rPr lang="en-US" sz="2400" dirty="0" smtClean="0"/>
              <a:t>Note: </a:t>
            </a:r>
            <a:r>
              <a:rPr lang="en-US" sz="2400" i="1" dirty="0" smtClean="0"/>
              <a:t>not</a:t>
            </a:r>
            <a:r>
              <a:rPr lang="en-US" sz="2400" dirty="0" smtClean="0"/>
              <a:t> a distance function, as similarity </a:t>
            </a:r>
            <a:r>
              <a:rPr lang="en-US" sz="2400" i="1" dirty="0" smtClean="0"/>
              <a:t>increases </a:t>
            </a:r>
            <a:r>
              <a:rPr lang="en-US" sz="2400" dirty="0" smtClean="0"/>
              <a:t>when documents are… similar. (What part of the definition of a distance function is violated here?)</a:t>
            </a:r>
          </a:p>
          <a:p>
            <a:pPr marL="0" indent="0">
              <a:buNone/>
            </a:pPr>
            <a:endParaRPr lang="en-US" sz="2400" dirty="0"/>
          </a:p>
        </p:txBody>
      </p:sp>
      <p:graphicFrame>
        <p:nvGraphicFramePr>
          <p:cNvPr id="4" name="Object 3"/>
          <p:cNvGraphicFramePr>
            <a:graphicFrameLocks noChangeAspect="1"/>
          </p:cNvGraphicFramePr>
          <p:nvPr>
            <p:extLst/>
          </p:nvPr>
        </p:nvGraphicFramePr>
        <p:xfrm>
          <a:off x="2118033" y="1761340"/>
          <a:ext cx="4757738" cy="539353"/>
        </p:xfrm>
        <a:graphic>
          <a:graphicData uri="http://schemas.openxmlformats.org/presentationml/2006/ole">
            <mc:AlternateContent xmlns:mc="http://schemas.openxmlformats.org/markup-compatibility/2006">
              <mc:Choice xmlns:v="urn:schemas-microsoft-com:vml" Requires="v">
                <p:oleObj spid="_x0000_s1032" name="Equation" r:id="rId3" imgW="1346200" imgH="203200" progId="Equation.3">
                  <p:embed/>
                </p:oleObj>
              </mc:Choice>
              <mc:Fallback>
                <p:oleObj name="Equation" r:id="rId3" imgW="1346200" imgH="203200" progId="Equation.3">
                  <p:embed/>
                  <p:pic>
                    <p:nvPicPr>
                      <p:cNvPr id="0" name=""/>
                      <p:cNvPicPr/>
                      <p:nvPr/>
                    </p:nvPicPr>
                    <p:blipFill>
                      <a:blip r:embed="rId4"/>
                      <a:stretch>
                        <a:fillRect/>
                      </a:stretch>
                    </p:blipFill>
                    <p:spPr>
                      <a:xfrm>
                        <a:off x="2118033" y="1761340"/>
                        <a:ext cx="4757738" cy="539353"/>
                      </a:xfrm>
                      <a:prstGeom prst="rect">
                        <a:avLst/>
                      </a:prstGeom>
                    </p:spPr>
                  </p:pic>
                </p:oleObj>
              </mc:Fallback>
            </mc:AlternateContent>
          </a:graphicData>
        </a:graphic>
      </p:graphicFrame>
    </p:spTree>
    <p:extLst>
      <p:ext uri="{BB962C8B-B14F-4D97-AF65-F5344CB8AC3E}">
        <p14:creationId xmlns:p14="http://schemas.microsoft.com/office/powerpoint/2010/main" val="75898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8182"/>
          </a:xfrm>
        </p:spPr>
        <p:txBody>
          <a:bodyPr>
            <a:noAutofit/>
          </a:bodyPr>
          <a:lstStyle/>
          <a:p>
            <a:r>
              <a:rPr lang="en-US" sz="3600" dirty="0" smtClean="0"/>
              <a:t>Problem: long documents always win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smtClean="0"/>
              <a:t>Let a = “This car runs fast.” </a:t>
            </a:r>
          </a:p>
          <a:p>
            <a:pPr marL="0" indent="0">
              <a:buNone/>
            </a:pPr>
            <a:r>
              <a:rPr lang="en-US" sz="2200" dirty="0" smtClean="0"/>
              <a:t>Let b = “My car is old. I want a new car, a shiny car”</a:t>
            </a:r>
          </a:p>
          <a:p>
            <a:pPr marL="0" indent="0">
              <a:buNone/>
            </a:pPr>
            <a:r>
              <a:rPr lang="en-US" sz="2200" dirty="0" smtClean="0"/>
              <a:t>Let query = “fast car”</a:t>
            </a:r>
          </a:p>
          <a:p>
            <a:pPr marL="0" indent="0">
              <a:buNone/>
            </a:pPr>
            <a:endParaRPr lang="en-US" sz="2000" dirty="0" smtClean="0"/>
          </a:p>
          <a:p>
            <a:pPr marL="0" indent="0">
              <a:buNone/>
            </a:pPr>
            <a:endParaRPr lang="en-US" sz="2000" dirty="0" smtClean="0"/>
          </a:p>
          <a:p>
            <a:pPr marL="0" indent="0">
              <a:buNone/>
            </a:pPr>
            <a:endParaRPr lang="en-US" sz="2000" dirty="0" smtClean="0"/>
          </a:p>
        </p:txBody>
      </p:sp>
      <p:graphicFrame>
        <p:nvGraphicFramePr>
          <p:cNvPr id="5" name="Table 4"/>
          <p:cNvGraphicFramePr>
            <a:graphicFrameLocks noGrp="1"/>
          </p:cNvGraphicFramePr>
          <p:nvPr>
            <p:extLst/>
          </p:nvPr>
        </p:nvGraphicFramePr>
        <p:xfrm>
          <a:off x="477158" y="3004234"/>
          <a:ext cx="8209643" cy="1292680"/>
        </p:xfrm>
        <a:graphic>
          <a:graphicData uri="http://schemas.openxmlformats.org/drawingml/2006/table">
            <a:tbl>
              <a:tblPr>
                <a:tableStyleId>{2D5ABB26-0587-4C30-8999-92F81FD0307C}</a:tableStyleId>
              </a:tblPr>
              <a:tblGrid>
                <a:gridCol w="631511"/>
                <a:gridCol w="631511"/>
                <a:gridCol w="631511"/>
                <a:gridCol w="631511"/>
                <a:gridCol w="631511"/>
                <a:gridCol w="631511"/>
                <a:gridCol w="631511"/>
                <a:gridCol w="631511"/>
                <a:gridCol w="631511"/>
                <a:gridCol w="631511"/>
                <a:gridCol w="631511"/>
                <a:gridCol w="631511"/>
                <a:gridCol w="631511"/>
              </a:tblGrid>
              <a:tr h="323170">
                <a:tc>
                  <a:txBody>
                    <a:bodyPr/>
                    <a:lstStyle/>
                    <a:p>
                      <a:endParaRPr lang="en-US" sz="1100" dirty="0"/>
                    </a:p>
                  </a:txBody>
                  <a:tcPr marT="34290" marB="3429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this</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b="1" dirty="0" smtClean="0"/>
                        <a:t>car</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runs</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fast</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my</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is</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old</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I</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want</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a</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new</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shiny</a:t>
                      </a:r>
                      <a:endParaRPr lang="en-US" sz="1100" b="1" dirty="0"/>
                    </a:p>
                  </a:txBody>
                  <a:tcPr marT="34290" marB="3429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323170">
                <a:tc>
                  <a:txBody>
                    <a:bodyPr/>
                    <a:lstStyle/>
                    <a:p>
                      <a:r>
                        <a:rPr lang="en-US" sz="1100" b="1" dirty="0" smtClean="0"/>
                        <a:t>a</a:t>
                      </a:r>
                      <a:endParaRPr lang="en-US" sz="1100" b="1" dirty="0"/>
                    </a:p>
                  </a:txBody>
                  <a:tcPr marT="34290" marB="3429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3170">
                <a:tc>
                  <a:txBody>
                    <a:bodyPr/>
                    <a:lstStyle/>
                    <a:p>
                      <a:r>
                        <a:rPr lang="en-US" sz="1100" b="1" dirty="0" smtClean="0"/>
                        <a:t>b</a:t>
                      </a:r>
                      <a:endParaRPr lang="en-US" sz="1100" b="1" dirty="0"/>
                    </a:p>
                  </a:txBody>
                  <a:tcPr marT="34290" marB="3429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3</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3170">
                <a:tc>
                  <a:txBody>
                    <a:bodyPr/>
                    <a:lstStyle/>
                    <a:p>
                      <a:r>
                        <a:rPr lang="en-US" sz="1100" b="1" dirty="0" smtClean="0"/>
                        <a:t>q</a:t>
                      </a:r>
                      <a:endParaRPr lang="en-US" sz="1100" b="1" dirty="0"/>
                    </a:p>
                  </a:txBody>
                  <a:tcPr marT="34290" marB="3429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288133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200" dirty="0" smtClean="0"/>
              <a:t>similarity(</a:t>
            </a:r>
            <a:r>
              <a:rPr lang="en-US" sz="2200" dirty="0" err="1" smtClean="0"/>
              <a:t>a,q</a:t>
            </a:r>
            <a:r>
              <a:rPr lang="en-US" sz="2200" dirty="0" smtClean="0"/>
              <a:t>) = 1*1 [car] + 1*1 [fast] = 2</a:t>
            </a:r>
          </a:p>
          <a:p>
            <a:pPr marL="0" indent="0">
              <a:buNone/>
            </a:pPr>
            <a:r>
              <a:rPr lang="en-US" sz="2200" dirty="0" smtClean="0"/>
              <a:t>similarity(</a:t>
            </a:r>
            <a:r>
              <a:rPr lang="en-US" sz="2200" dirty="0" err="1" smtClean="0"/>
              <a:t>b,q</a:t>
            </a:r>
            <a:r>
              <a:rPr lang="en-US" sz="2200" dirty="0" smtClean="0"/>
              <a:t>) = 3*1 [car] + 0*1 [fast] = 3</a:t>
            </a:r>
          </a:p>
          <a:p>
            <a:pPr marL="0" indent="0">
              <a:buNone/>
            </a:pPr>
            <a:endParaRPr lang="en-US" sz="2200" dirty="0"/>
          </a:p>
          <a:p>
            <a:pPr marL="0" indent="0">
              <a:buNone/>
            </a:pPr>
            <a:r>
              <a:rPr lang="en-US" sz="2200" dirty="0" smtClean="0"/>
              <a:t>Longer document more “similar”, by virtue of repeating words.</a:t>
            </a:r>
            <a:endParaRPr lang="en-US" sz="2200" dirty="0"/>
          </a:p>
          <a:p>
            <a:pPr marL="0" indent="0">
              <a:buNone/>
            </a:pPr>
            <a:endParaRPr lang="en-US" sz="2200" dirty="0" smtClean="0"/>
          </a:p>
          <a:p>
            <a:pPr marL="0" indent="0">
              <a:buNone/>
            </a:pPr>
            <a:endParaRPr lang="en-US" sz="2200" dirty="0" smtClean="0"/>
          </a:p>
        </p:txBody>
      </p:sp>
      <p:sp>
        <p:nvSpPr>
          <p:cNvPr id="5" name="Title 1"/>
          <p:cNvSpPr txBox="1">
            <a:spLocks/>
          </p:cNvSpPr>
          <p:nvPr/>
        </p:nvSpPr>
        <p:spPr>
          <a:xfrm>
            <a:off x="457200" y="0"/>
            <a:ext cx="8229600" cy="808182"/>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Problem: long documents always win</a:t>
            </a:r>
            <a:endParaRPr lang="en-US" sz="3600" dirty="0"/>
          </a:p>
        </p:txBody>
      </p:sp>
    </p:spTree>
    <p:extLst>
      <p:ext uri="{BB962C8B-B14F-4D97-AF65-F5344CB8AC3E}">
        <p14:creationId xmlns:p14="http://schemas.microsoft.com/office/powerpoint/2010/main" val="9221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Normalize document vectors</a:t>
            </a:r>
            <a:endParaRPr lang="en-US" sz="4000" dirty="0"/>
          </a:p>
        </p:txBody>
      </p:sp>
      <p:graphicFrame>
        <p:nvGraphicFramePr>
          <p:cNvPr id="4" name="Content Placeholder 3"/>
          <p:cNvGraphicFramePr>
            <a:graphicFrameLocks noGrp="1" noChangeAspect="1"/>
          </p:cNvGraphicFramePr>
          <p:nvPr>
            <p:ph idx="1"/>
            <p:extLst/>
          </p:nvPr>
        </p:nvGraphicFramePr>
        <p:xfrm>
          <a:off x="2707582" y="1740515"/>
          <a:ext cx="3128963" cy="952500"/>
        </p:xfrm>
        <a:graphic>
          <a:graphicData uri="http://schemas.openxmlformats.org/presentationml/2006/ole">
            <mc:AlternateContent xmlns:mc="http://schemas.openxmlformats.org/markup-compatibility/2006">
              <mc:Choice xmlns:v="urn:schemas-microsoft-com:vml" Requires="v">
                <p:oleObj spid="_x0000_s2056" name="Equation" r:id="rId3" imgW="1460500" imgH="444500" progId="Equation.3">
                  <p:embed/>
                </p:oleObj>
              </mc:Choice>
              <mc:Fallback>
                <p:oleObj name="Equation" r:id="rId3" imgW="1460500" imgH="444500" progId="Equation.3">
                  <p:embed/>
                  <p:pic>
                    <p:nvPicPr>
                      <p:cNvPr id="0" name=""/>
                      <p:cNvPicPr/>
                      <p:nvPr/>
                    </p:nvPicPr>
                    <p:blipFill>
                      <a:blip r:embed="rId4"/>
                      <a:stretch>
                        <a:fillRect/>
                      </a:stretch>
                    </p:blipFill>
                    <p:spPr>
                      <a:xfrm>
                        <a:off x="2707582" y="1740515"/>
                        <a:ext cx="3128963" cy="952500"/>
                      </a:xfrm>
                      <a:prstGeom prst="rect">
                        <a:avLst/>
                      </a:prstGeom>
                    </p:spPr>
                  </p:pic>
                </p:oleObj>
              </mc:Fallback>
            </mc:AlternateContent>
          </a:graphicData>
        </a:graphic>
      </p:graphicFrame>
      <p:sp>
        <p:nvSpPr>
          <p:cNvPr id="7" name="TextBox 6"/>
          <p:cNvSpPr txBox="1"/>
          <p:nvPr/>
        </p:nvSpPr>
        <p:spPr>
          <a:xfrm>
            <a:off x="2592391" y="3531847"/>
            <a:ext cx="3506088" cy="1384995"/>
          </a:xfrm>
          <a:prstGeom prst="rect">
            <a:avLst/>
          </a:prstGeom>
          <a:noFill/>
        </p:spPr>
        <p:txBody>
          <a:bodyPr wrap="none" rtlCol="0">
            <a:spAutoFit/>
          </a:bodyPr>
          <a:lstStyle/>
          <a:p>
            <a:pPr algn="ctr"/>
            <a:r>
              <a:rPr lang="en-US" sz="2800" dirty="0" smtClean="0"/>
              <a:t>= cos(</a:t>
            </a:r>
            <a:r>
              <a:rPr lang="en-US" sz="2800" dirty="0" err="1" smtClean="0"/>
              <a:t>Θ</a:t>
            </a:r>
            <a:r>
              <a:rPr lang="en-US" sz="2800" dirty="0" smtClean="0"/>
              <a:t>)</a:t>
            </a:r>
          </a:p>
          <a:p>
            <a:pPr algn="ctr"/>
            <a:endParaRPr lang="en-US" sz="2800" dirty="0" smtClean="0"/>
          </a:p>
          <a:p>
            <a:pPr algn="ctr"/>
            <a:r>
              <a:rPr lang="en-US" sz="2800" dirty="0" smtClean="0"/>
              <a:t>returns result in [0,1]</a:t>
            </a:r>
            <a:endParaRPr lang="en-US" sz="2800" dirty="0"/>
          </a:p>
        </p:txBody>
      </p:sp>
    </p:spTree>
    <p:extLst>
      <p:ext uri="{BB962C8B-B14F-4D97-AF65-F5344CB8AC3E}">
        <p14:creationId xmlns:p14="http://schemas.microsoft.com/office/powerpoint/2010/main" val="1462786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Normalized query example</a:t>
            </a:r>
            <a:endParaRPr lang="en-US" sz="4000" dirty="0"/>
          </a:p>
        </p:txBody>
      </p:sp>
      <p:graphicFrame>
        <p:nvGraphicFramePr>
          <p:cNvPr id="5" name="Table 4"/>
          <p:cNvGraphicFramePr>
            <a:graphicFrameLocks noGrp="1"/>
          </p:cNvGraphicFramePr>
          <p:nvPr>
            <p:extLst/>
          </p:nvPr>
        </p:nvGraphicFramePr>
        <p:xfrm>
          <a:off x="457201" y="1342173"/>
          <a:ext cx="8209643" cy="1292680"/>
        </p:xfrm>
        <a:graphic>
          <a:graphicData uri="http://schemas.openxmlformats.org/drawingml/2006/table">
            <a:tbl>
              <a:tblPr>
                <a:tableStyleId>{2D5ABB26-0587-4C30-8999-92F81FD0307C}</a:tableStyleId>
              </a:tblPr>
              <a:tblGrid>
                <a:gridCol w="631511"/>
                <a:gridCol w="631511"/>
                <a:gridCol w="631511"/>
                <a:gridCol w="631511"/>
                <a:gridCol w="631511"/>
                <a:gridCol w="631511"/>
                <a:gridCol w="631511"/>
                <a:gridCol w="631511"/>
                <a:gridCol w="631511"/>
                <a:gridCol w="631511"/>
                <a:gridCol w="631511"/>
                <a:gridCol w="631511"/>
                <a:gridCol w="631511"/>
              </a:tblGrid>
              <a:tr h="323170">
                <a:tc>
                  <a:txBody>
                    <a:bodyPr/>
                    <a:lstStyle/>
                    <a:p>
                      <a:endParaRPr lang="en-US" sz="1100" dirty="0"/>
                    </a:p>
                  </a:txBody>
                  <a:tcPr marT="34290" marB="3429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this</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b="1" dirty="0" smtClean="0"/>
                        <a:t>car</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runs</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fast</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my</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is</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old</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I</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want</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a</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new</a:t>
                      </a:r>
                      <a:endParaRPr lang="en-US" sz="1100" b="1"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sz="1100" b="1" dirty="0" smtClean="0"/>
                        <a:t>shiny</a:t>
                      </a:r>
                      <a:endParaRPr lang="en-US" sz="1100" b="1" dirty="0"/>
                    </a:p>
                  </a:txBody>
                  <a:tcPr marT="34290" marB="3429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323170">
                <a:tc>
                  <a:txBody>
                    <a:bodyPr/>
                    <a:lstStyle/>
                    <a:p>
                      <a:r>
                        <a:rPr lang="en-US" sz="1100" b="1" dirty="0" smtClean="0"/>
                        <a:t>a</a:t>
                      </a:r>
                      <a:endParaRPr lang="en-US" sz="1100" b="1" dirty="0"/>
                    </a:p>
                  </a:txBody>
                  <a:tcPr marT="34290" marB="3429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3170">
                <a:tc>
                  <a:txBody>
                    <a:bodyPr/>
                    <a:lstStyle/>
                    <a:p>
                      <a:r>
                        <a:rPr lang="en-US" sz="1100" b="1" dirty="0" smtClean="0"/>
                        <a:t>b</a:t>
                      </a:r>
                      <a:endParaRPr lang="en-US" sz="1100" b="1" dirty="0"/>
                    </a:p>
                  </a:txBody>
                  <a:tcPr marT="34290" marB="3429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3</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3170">
                <a:tc>
                  <a:txBody>
                    <a:bodyPr/>
                    <a:lstStyle/>
                    <a:p>
                      <a:r>
                        <a:rPr lang="en-US" sz="1100" b="1" dirty="0" smtClean="0"/>
                        <a:t>q</a:t>
                      </a:r>
                      <a:endParaRPr lang="en-US" sz="1100" b="1" dirty="0"/>
                    </a:p>
                  </a:txBody>
                  <a:tcPr marT="34290" marB="3429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1</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100" dirty="0" smtClean="0"/>
                        <a:t>0</a:t>
                      </a:r>
                      <a:endParaRPr lang="en-US" sz="1100" dirty="0"/>
                    </a:p>
                  </a:txBody>
                  <a:tcPr marT="34290" marB="3429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r>
            </a:tbl>
          </a:graphicData>
        </a:graphic>
      </p:graphicFrame>
      <p:graphicFrame>
        <p:nvGraphicFramePr>
          <p:cNvPr id="6" name="Object 5"/>
          <p:cNvGraphicFramePr>
            <a:graphicFrameLocks noChangeAspect="1"/>
          </p:cNvGraphicFramePr>
          <p:nvPr>
            <p:extLst/>
          </p:nvPr>
        </p:nvGraphicFramePr>
        <p:xfrm>
          <a:off x="2219325" y="2869747"/>
          <a:ext cx="4724400" cy="838200"/>
        </p:xfrm>
        <a:graphic>
          <a:graphicData uri="http://schemas.openxmlformats.org/presentationml/2006/ole">
            <mc:AlternateContent xmlns:mc="http://schemas.openxmlformats.org/markup-compatibility/2006">
              <mc:Choice xmlns:v="urn:schemas-microsoft-com:vml" Requires="v">
                <p:oleObj spid="_x0000_s3087" name="Equation" r:id="rId3" imgW="2362200" imgH="419100" progId="Equation.3">
                  <p:embed/>
                </p:oleObj>
              </mc:Choice>
              <mc:Fallback>
                <p:oleObj name="Equation" r:id="rId3" imgW="2362200" imgH="419100" progId="Equation.3">
                  <p:embed/>
                  <p:pic>
                    <p:nvPicPr>
                      <p:cNvPr id="0" name=""/>
                      <p:cNvPicPr/>
                      <p:nvPr/>
                    </p:nvPicPr>
                    <p:blipFill>
                      <a:blip r:embed="rId4"/>
                      <a:stretch>
                        <a:fillRect/>
                      </a:stretch>
                    </p:blipFill>
                    <p:spPr>
                      <a:xfrm>
                        <a:off x="2219325" y="2869747"/>
                        <a:ext cx="4724400" cy="8382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447925" y="3769809"/>
          <a:ext cx="4114800" cy="838200"/>
        </p:xfrm>
        <a:graphic>
          <a:graphicData uri="http://schemas.openxmlformats.org/presentationml/2006/ole">
            <mc:AlternateContent xmlns:mc="http://schemas.openxmlformats.org/markup-compatibility/2006">
              <mc:Choice xmlns:v="urn:schemas-microsoft-com:vml" Requires="v">
                <p:oleObj spid="_x0000_s3088" name="Equation" r:id="rId5" imgW="2057400" imgH="419100" progId="Equation.3">
                  <p:embed/>
                </p:oleObj>
              </mc:Choice>
              <mc:Fallback>
                <p:oleObj name="Equation" r:id="rId5" imgW="2057400" imgH="419100" progId="Equation.3">
                  <p:embed/>
                  <p:pic>
                    <p:nvPicPr>
                      <p:cNvPr id="0" name=""/>
                      <p:cNvPicPr/>
                      <p:nvPr/>
                    </p:nvPicPr>
                    <p:blipFill>
                      <a:blip r:embed="rId6"/>
                      <a:stretch>
                        <a:fillRect/>
                      </a:stretch>
                    </p:blipFill>
                    <p:spPr>
                      <a:xfrm>
                        <a:off x="2447925" y="3769809"/>
                        <a:ext cx="4114800" cy="838200"/>
                      </a:xfrm>
                      <a:prstGeom prst="rect">
                        <a:avLst/>
                      </a:prstGeom>
                    </p:spPr>
                  </p:pic>
                </p:oleObj>
              </mc:Fallback>
            </mc:AlternateContent>
          </a:graphicData>
        </a:graphic>
      </p:graphicFrame>
    </p:spTree>
    <p:extLst>
      <p:ext uri="{BB962C8B-B14F-4D97-AF65-F5344CB8AC3E}">
        <p14:creationId xmlns:p14="http://schemas.microsoft.com/office/powerpoint/2010/main" val="65379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772" y="372023"/>
            <a:ext cx="6755960" cy="4124149"/>
          </a:xfrm>
          <a:prstGeom prst="rect">
            <a:avLst/>
          </a:prstGeom>
          <a:ln>
            <a:solidFill>
              <a:schemeClr val="accent1"/>
            </a:solidFill>
          </a:ln>
        </p:spPr>
      </p:pic>
      <p:sp>
        <p:nvSpPr>
          <p:cNvPr id="7" name="TextBox 6"/>
          <p:cNvSpPr txBox="1"/>
          <p:nvPr/>
        </p:nvSpPr>
        <p:spPr>
          <a:xfrm>
            <a:off x="2363532" y="4774168"/>
            <a:ext cx="4359142" cy="369332"/>
          </a:xfrm>
          <a:prstGeom prst="rect">
            <a:avLst/>
          </a:prstGeom>
          <a:noFill/>
        </p:spPr>
        <p:txBody>
          <a:bodyPr wrap="none" rtlCol="0">
            <a:spAutoFit/>
          </a:bodyPr>
          <a:lstStyle/>
          <a:p>
            <a:r>
              <a:rPr lang="en-US" smtClean="0"/>
              <a:t>USA Today/Twitter Political Issues Index</a:t>
            </a: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86" y="285135"/>
            <a:ext cx="1532528" cy="4297926"/>
          </a:xfrm>
          <a:prstGeom prst="rect">
            <a:avLst/>
          </a:prstGeom>
          <a:ln>
            <a:solidFill>
              <a:schemeClr val="accent1"/>
            </a:solidFill>
          </a:ln>
        </p:spPr>
      </p:pic>
    </p:spTree>
    <p:extLst>
      <p:ext uri="{BB962C8B-B14F-4D97-AF65-F5344CB8AC3E}">
        <p14:creationId xmlns:p14="http://schemas.microsoft.com/office/powerpoint/2010/main" val="1506561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Cosine similarity</a:t>
            </a:r>
            <a:endParaRPr lang="en-US" sz="4000" dirty="0"/>
          </a:p>
        </p:txBody>
      </p:sp>
      <p:graphicFrame>
        <p:nvGraphicFramePr>
          <p:cNvPr id="4" name="Content Placeholder 3"/>
          <p:cNvGraphicFramePr>
            <a:graphicFrameLocks noGrp="1" noChangeAspect="1"/>
          </p:cNvGraphicFramePr>
          <p:nvPr>
            <p:ph idx="1"/>
            <p:extLst/>
          </p:nvPr>
        </p:nvGraphicFramePr>
        <p:xfrm>
          <a:off x="4476461" y="2579977"/>
          <a:ext cx="3422650" cy="798512"/>
        </p:xfrm>
        <a:graphic>
          <a:graphicData uri="http://schemas.openxmlformats.org/presentationml/2006/ole">
            <mc:AlternateContent xmlns:mc="http://schemas.openxmlformats.org/markup-compatibility/2006">
              <mc:Choice xmlns:v="urn:schemas-microsoft-com:vml" Requires="v">
                <p:oleObj spid="_x0000_s4104" name="Equation" r:id="rId3" imgW="1905000" imgH="444500" progId="Equation.3">
                  <p:embed/>
                </p:oleObj>
              </mc:Choice>
              <mc:Fallback>
                <p:oleObj name="Equation" r:id="rId3" imgW="1905000" imgH="444500" progId="Equation.3">
                  <p:embed/>
                  <p:pic>
                    <p:nvPicPr>
                      <p:cNvPr id="0" name=""/>
                      <p:cNvPicPr/>
                      <p:nvPr/>
                    </p:nvPicPr>
                    <p:blipFill>
                      <a:blip r:embed="rId4"/>
                      <a:stretch>
                        <a:fillRect/>
                      </a:stretch>
                    </p:blipFill>
                    <p:spPr>
                      <a:xfrm>
                        <a:off x="4476461" y="2579977"/>
                        <a:ext cx="3422650" cy="798512"/>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704273" y="1443003"/>
            <a:ext cx="3488005" cy="3430825"/>
          </a:xfrm>
          <a:prstGeom prst="rect">
            <a:avLst/>
          </a:prstGeom>
        </p:spPr>
      </p:pic>
    </p:spTree>
    <p:extLst>
      <p:ext uri="{BB962C8B-B14F-4D97-AF65-F5344CB8AC3E}">
        <p14:creationId xmlns:p14="http://schemas.microsoft.com/office/powerpoint/2010/main" val="183809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Cosine distance (finally)</a:t>
            </a:r>
            <a:endParaRPr lang="en-US" sz="4000" dirty="0"/>
          </a:p>
        </p:txBody>
      </p:sp>
      <p:graphicFrame>
        <p:nvGraphicFramePr>
          <p:cNvPr id="4" name="Content Placeholder 3"/>
          <p:cNvGraphicFramePr>
            <a:graphicFrameLocks noGrp="1" noChangeAspect="1"/>
          </p:cNvGraphicFramePr>
          <p:nvPr>
            <p:ph idx="1"/>
            <p:extLst/>
          </p:nvPr>
        </p:nvGraphicFramePr>
        <p:xfrm>
          <a:off x="3038475" y="2143125"/>
          <a:ext cx="2747963" cy="952500"/>
        </p:xfrm>
        <a:graphic>
          <a:graphicData uri="http://schemas.openxmlformats.org/presentationml/2006/ole">
            <mc:AlternateContent xmlns:mc="http://schemas.openxmlformats.org/markup-compatibility/2006">
              <mc:Choice xmlns:v="urn:schemas-microsoft-com:vml" Requires="v">
                <p:oleObj spid="_x0000_s5128" name="Equation" r:id="rId3" imgW="1282700" imgH="444500" progId="Equation.3">
                  <p:embed/>
                </p:oleObj>
              </mc:Choice>
              <mc:Fallback>
                <p:oleObj name="Equation" r:id="rId3" imgW="1282700" imgH="444500" progId="Equation.3">
                  <p:embed/>
                  <p:pic>
                    <p:nvPicPr>
                      <p:cNvPr id="0" name=""/>
                      <p:cNvPicPr/>
                      <p:nvPr/>
                    </p:nvPicPr>
                    <p:blipFill>
                      <a:blip r:embed="rId4"/>
                      <a:stretch>
                        <a:fillRect/>
                      </a:stretch>
                    </p:blipFill>
                    <p:spPr>
                      <a:xfrm>
                        <a:off x="3038475" y="2143125"/>
                        <a:ext cx="2747963" cy="952500"/>
                      </a:xfrm>
                      <a:prstGeom prst="rect">
                        <a:avLst/>
                      </a:prstGeom>
                    </p:spPr>
                  </p:pic>
                </p:oleObj>
              </mc:Fallback>
            </mc:AlternateContent>
          </a:graphicData>
        </a:graphic>
      </p:graphicFrame>
    </p:spTree>
    <p:extLst>
      <p:ext uri="{BB962C8B-B14F-4D97-AF65-F5344CB8AC3E}">
        <p14:creationId xmlns:p14="http://schemas.microsoft.com/office/powerpoint/2010/main" val="1277125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Problem: common words</a:t>
            </a:r>
            <a:endParaRPr lang="en-US" sz="4000" dirty="0"/>
          </a:p>
        </p:txBody>
      </p:sp>
      <p:sp>
        <p:nvSpPr>
          <p:cNvPr id="3" name="Content Placeholder 2"/>
          <p:cNvSpPr>
            <a:spLocks noGrp="1"/>
          </p:cNvSpPr>
          <p:nvPr>
            <p:ph idx="1"/>
          </p:nvPr>
        </p:nvSpPr>
        <p:spPr/>
        <p:txBody>
          <a:bodyPr>
            <a:noAutofit/>
          </a:bodyPr>
          <a:lstStyle/>
          <a:p>
            <a:pPr marL="0" indent="0">
              <a:buNone/>
            </a:pPr>
            <a:r>
              <a:rPr lang="en-US" sz="2200" dirty="0" smtClean="0"/>
              <a:t>We want to look at words that “discriminate” among documents. </a:t>
            </a:r>
          </a:p>
          <a:p>
            <a:pPr marL="0" indent="0">
              <a:buNone/>
            </a:pPr>
            <a:endParaRPr lang="en-US" sz="2200" dirty="0"/>
          </a:p>
          <a:p>
            <a:pPr marL="0" indent="0">
              <a:buNone/>
            </a:pPr>
            <a:r>
              <a:rPr lang="en-US" sz="2200" dirty="0" err="1" smtClean="0"/>
              <a:t>Stopwords</a:t>
            </a:r>
            <a:r>
              <a:rPr lang="en-US" sz="2200" dirty="0" smtClean="0"/>
              <a:t>: if all documents contain “the,” are all documents similar?</a:t>
            </a:r>
          </a:p>
          <a:p>
            <a:pPr marL="0" indent="0">
              <a:buNone/>
            </a:pPr>
            <a:endParaRPr lang="en-US" sz="2200" dirty="0"/>
          </a:p>
          <a:p>
            <a:pPr marL="0" indent="0">
              <a:buNone/>
            </a:pPr>
            <a:r>
              <a:rPr lang="en-US" sz="2200" dirty="0" smtClean="0"/>
              <a:t>Common words: if most documents contain “car” then car doesn’t tell us much about (contextual) similarity. </a:t>
            </a:r>
            <a:endParaRPr lang="en-US" sz="2200" dirty="0"/>
          </a:p>
        </p:txBody>
      </p:sp>
    </p:spTree>
    <p:extLst>
      <p:ext uri="{BB962C8B-B14F-4D97-AF65-F5344CB8AC3E}">
        <p14:creationId xmlns:p14="http://schemas.microsoft.com/office/powerpoint/2010/main" val="541579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Context matters</a:t>
            </a:r>
            <a:endParaRPr lang="en-US" sz="4000" dirty="0"/>
          </a:p>
        </p:txBody>
      </p:sp>
      <p:sp>
        <p:nvSpPr>
          <p:cNvPr id="3" name="Content Placeholder 2"/>
          <p:cNvSpPr>
            <a:spLocks noGrp="1"/>
          </p:cNvSpPr>
          <p:nvPr>
            <p:ph idx="1"/>
          </p:nvPr>
        </p:nvSpPr>
        <p:spPr>
          <a:xfrm>
            <a:off x="5914570" y="1211035"/>
            <a:ext cx="1865086" cy="336097"/>
          </a:xfrm>
        </p:spPr>
        <p:txBody>
          <a:bodyPr>
            <a:normAutofit fontScale="85000" lnSpcReduction="20000"/>
          </a:bodyPr>
          <a:lstStyle/>
          <a:p>
            <a:pPr marL="0" indent="0">
              <a:buNone/>
            </a:pPr>
            <a:r>
              <a:rPr lang="en-US" sz="2400" dirty="0" smtClean="0"/>
              <a:t>Car Reviews</a:t>
            </a:r>
            <a:endParaRPr lang="en-US" sz="2400" dirty="0"/>
          </a:p>
        </p:txBody>
      </p:sp>
      <p:sp>
        <p:nvSpPr>
          <p:cNvPr id="4" name="Oval 3"/>
          <p:cNvSpPr/>
          <p:nvPr/>
        </p:nvSpPr>
        <p:spPr>
          <a:xfrm>
            <a:off x="1702702" y="1969634"/>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Oval 4"/>
          <p:cNvSpPr/>
          <p:nvPr/>
        </p:nvSpPr>
        <p:spPr>
          <a:xfrm>
            <a:off x="1602011" y="2237695"/>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Oval 5"/>
          <p:cNvSpPr/>
          <p:nvPr/>
        </p:nvSpPr>
        <p:spPr>
          <a:xfrm>
            <a:off x="1953969" y="2009094"/>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Oval 6"/>
          <p:cNvSpPr/>
          <p:nvPr/>
        </p:nvSpPr>
        <p:spPr>
          <a:xfrm>
            <a:off x="1856917" y="2206398"/>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Oval 7"/>
          <p:cNvSpPr/>
          <p:nvPr/>
        </p:nvSpPr>
        <p:spPr>
          <a:xfrm>
            <a:off x="2754985" y="2206398"/>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Oval 8"/>
          <p:cNvSpPr/>
          <p:nvPr/>
        </p:nvSpPr>
        <p:spPr>
          <a:xfrm>
            <a:off x="2038343" y="2624138"/>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Oval 9"/>
          <p:cNvSpPr/>
          <p:nvPr/>
        </p:nvSpPr>
        <p:spPr>
          <a:xfrm>
            <a:off x="3000825" y="2367643"/>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Oval 10"/>
          <p:cNvSpPr/>
          <p:nvPr/>
        </p:nvSpPr>
        <p:spPr>
          <a:xfrm>
            <a:off x="2088239" y="2865664"/>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1807020" y="2900361"/>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Oval 12"/>
          <p:cNvSpPr/>
          <p:nvPr/>
        </p:nvSpPr>
        <p:spPr>
          <a:xfrm>
            <a:off x="2774039" y="2424793"/>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Oval 13"/>
          <p:cNvSpPr/>
          <p:nvPr/>
        </p:nvSpPr>
        <p:spPr>
          <a:xfrm>
            <a:off x="2319562" y="2977922"/>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Oval 14"/>
          <p:cNvSpPr/>
          <p:nvPr/>
        </p:nvSpPr>
        <p:spPr>
          <a:xfrm>
            <a:off x="2141759" y="3154816"/>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Oval 15"/>
          <p:cNvSpPr/>
          <p:nvPr/>
        </p:nvSpPr>
        <p:spPr>
          <a:xfrm>
            <a:off x="2940955" y="2696255"/>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Oval 16"/>
          <p:cNvSpPr/>
          <p:nvPr/>
        </p:nvSpPr>
        <p:spPr>
          <a:xfrm>
            <a:off x="2462887" y="3184753"/>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Oval 17"/>
          <p:cNvSpPr/>
          <p:nvPr/>
        </p:nvSpPr>
        <p:spPr>
          <a:xfrm>
            <a:off x="1756226" y="3185433"/>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Oval 18"/>
          <p:cNvSpPr/>
          <p:nvPr/>
        </p:nvSpPr>
        <p:spPr>
          <a:xfrm>
            <a:off x="3192230" y="2643868"/>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Content Placeholder 2"/>
          <p:cNvSpPr txBox="1">
            <a:spLocks/>
          </p:cNvSpPr>
          <p:nvPr/>
        </p:nvSpPr>
        <p:spPr>
          <a:xfrm>
            <a:off x="1351640" y="1213077"/>
            <a:ext cx="1865086" cy="336097"/>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General News</a:t>
            </a:r>
            <a:endParaRPr lang="en-US" sz="2400" dirty="0"/>
          </a:p>
        </p:txBody>
      </p:sp>
      <p:grpSp>
        <p:nvGrpSpPr>
          <p:cNvPr id="25" name="Group 24"/>
          <p:cNvGrpSpPr/>
          <p:nvPr/>
        </p:nvGrpSpPr>
        <p:grpSpPr>
          <a:xfrm>
            <a:off x="2813046" y="4047445"/>
            <a:ext cx="3631297" cy="594122"/>
            <a:chOff x="928906" y="5395685"/>
            <a:chExt cx="3631297" cy="792163"/>
          </a:xfrm>
        </p:grpSpPr>
        <p:sp>
          <p:nvSpPr>
            <p:cNvPr id="20" name="Content Placeholder 2"/>
            <p:cNvSpPr txBox="1">
              <a:spLocks/>
            </p:cNvSpPr>
            <p:nvPr/>
          </p:nvSpPr>
          <p:spPr>
            <a:xfrm>
              <a:off x="1133924" y="5395685"/>
              <a:ext cx="3426279" cy="792163"/>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 contains “car”</a:t>
              </a:r>
            </a:p>
            <a:p>
              <a:pPr marL="0" indent="0">
                <a:buFont typeface="Arial"/>
                <a:buNone/>
              </a:pPr>
              <a:r>
                <a:rPr lang="en-US" dirty="0" smtClean="0"/>
                <a:t>= does not contain “car”</a:t>
              </a:r>
              <a:endParaRPr lang="en-US" dirty="0"/>
            </a:p>
          </p:txBody>
        </p:sp>
        <p:sp>
          <p:nvSpPr>
            <p:cNvPr id="22" name="Oval 21"/>
            <p:cNvSpPr/>
            <p:nvPr/>
          </p:nvSpPr>
          <p:spPr>
            <a:xfrm>
              <a:off x="928906" y="5924550"/>
              <a:ext cx="154215" cy="154215"/>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Oval 23"/>
            <p:cNvSpPr/>
            <p:nvPr/>
          </p:nvSpPr>
          <p:spPr>
            <a:xfrm>
              <a:off x="928906" y="5547178"/>
              <a:ext cx="154215" cy="15421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sp>
        <p:nvSpPr>
          <p:cNvPr id="26" name="Oval 25"/>
          <p:cNvSpPr/>
          <p:nvPr/>
        </p:nvSpPr>
        <p:spPr>
          <a:xfrm>
            <a:off x="6139544" y="1911804"/>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Oval 26"/>
          <p:cNvSpPr/>
          <p:nvPr/>
        </p:nvSpPr>
        <p:spPr>
          <a:xfrm>
            <a:off x="5958115" y="2253343"/>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8" name="Oval 27"/>
          <p:cNvSpPr/>
          <p:nvPr/>
        </p:nvSpPr>
        <p:spPr>
          <a:xfrm>
            <a:off x="6444344" y="2140404"/>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9" name="Oval 28"/>
          <p:cNvSpPr/>
          <p:nvPr/>
        </p:nvSpPr>
        <p:spPr>
          <a:xfrm>
            <a:off x="6367236" y="2425473"/>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0" name="Oval 29"/>
          <p:cNvSpPr/>
          <p:nvPr/>
        </p:nvSpPr>
        <p:spPr>
          <a:xfrm>
            <a:off x="6701063" y="2032906"/>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Oval 30"/>
          <p:cNvSpPr/>
          <p:nvPr/>
        </p:nvSpPr>
        <p:spPr>
          <a:xfrm>
            <a:off x="6213020" y="2238374"/>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2" name="Oval 31"/>
          <p:cNvSpPr/>
          <p:nvPr/>
        </p:nvSpPr>
        <p:spPr>
          <a:xfrm>
            <a:off x="7356929" y="2383291"/>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Oval 32"/>
          <p:cNvSpPr/>
          <p:nvPr/>
        </p:nvSpPr>
        <p:spPr>
          <a:xfrm>
            <a:off x="6262008" y="2989488"/>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4" name="Oval 33"/>
          <p:cNvSpPr/>
          <p:nvPr/>
        </p:nvSpPr>
        <p:spPr>
          <a:xfrm>
            <a:off x="5985329" y="2981324"/>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5" name="Oval 34"/>
          <p:cNvSpPr/>
          <p:nvPr/>
        </p:nvSpPr>
        <p:spPr>
          <a:xfrm>
            <a:off x="7130144" y="2654073"/>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6" name="Oval 35"/>
          <p:cNvSpPr/>
          <p:nvPr/>
        </p:nvSpPr>
        <p:spPr>
          <a:xfrm>
            <a:off x="6940550" y="2885395"/>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7" name="Oval 36"/>
          <p:cNvSpPr/>
          <p:nvPr/>
        </p:nvSpPr>
        <p:spPr>
          <a:xfrm>
            <a:off x="6290128" y="3209925"/>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8" name="Oval 37"/>
          <p:cNvSpPr/>
          <p:nvPr/>
        </p:nvSpPr>
        <p:spPr>
          <a:xfrm>
            <a:off x="7476668" y="2624138"/>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9" name="Oval 38"/>
          <p:cNvSpPr/>
          <p:nvPr/>
        </p:nvSpPr>
        <p:spPr>
          <a:xfrm>
            <a:off x="7207251" y="3069091"/>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Oval 39"/>
          <p:cNvSpPr/>
          <p:nvPr/>
        </p:nvSpPr>
        <p:spPr>
          <a:xfrm>
            <a:off x="5958115" y="3184753"/>
            <a:ext cx="154215" cy="11566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1" name="Oval 40"/>
          <p:cNvSpPr/>
          <p:nvPr/>
        </p:nvSpPr>
        <p:spPr>
          <a:xfrm>
            <a:off x="7356929" y="2803747"/>
            <a:ext cx="154215" cy="11566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800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Document Frequency</a:t>
            </a:r>
            <a:endParaRPr lang="en-US" sz="4000" dirty="0"/>
          </a:p>
        </p:txBody>
      </p:sp>
      <p:sp>
        <p:nvSpPr>
          <p:cNvPr id="3" name="Content Placeholder 2"/>
          <p:cNvSpPr>
            <a:spLocks noGrp="1"/>
          </p:cNvSpPr>
          <p:nvPr>
            <p:ph idx="1"/>
          </p:nvPr>
        </p:nvSpPr>
        <p:spPr/>
        <p:txBody>
          <a:bodyPr/>
          <a:lstStyle/>
          <a:p>
            <a:pPr marL="0" indent="0">
              <a:buNone/>
            </a:pPr>
            <a:r>
              <a:rPr lang="en-US" sz="2200" dirty="0" smtClean="0"/>
              <a:t>Idea: de-weight common words</a:t>
            </a:r>
            <a:endParaRPr lang="en-US" sz="2200" dirty="0"/>
          </a:p>
          <a:p>
            <a:pPr marL="0" indent="0">
              <a:buNone/>
            </a:pPr>
            <a:r>
              <a:rPr lang="en-US" sz="2200" dirty="0" smtClean="0"/>
              <a:t>Common = appears in many documents</a:t>
            </a:r>
          </a:p>
          <a:p>
            <a:pPr marL="0" indent="0">
              <a:buNone/>
            </a:pPr>
            <a:endParaRPr lang="en-US" dirty="0" smtClean="0"/>
          </a:p>
          <a:p>
            <a:pPr marL="0" indent="0">
              <a:buNone/>
            </a:pPr>
            <a:endParaRPr lang="en-US" dirty="0"/>
          </a:p>
          <a:p>
            <a:pPr marL="0" indent="0">
              <a:buNone/>
            </a:pPr>
            <a:endParaRPr lang="en-US" dirty="0" smtClean="0"/>
          </a:p>
          <a:p>
            <a:pPr marL="0" indent="0">
              <a:buNone/>
            </a:pPr>
            <a:r>
              <a:rPr lang="en-US" sz="2800" dirty="0" smtClean="0"/>
              <a:t>“document frequency” = fraction of docs containing term</a:t>
            </a:r>
          </a:p>
        </p:txBody>
      </p:sp>
      <p:graphicFrame>
        <p:nvGraphicFramePr>
          <p:cNvPr id="5" name="Object 4"/>
          <p:cNvGraphicFramePr>
            <a:graphicFrameLocks noChangeAspect="1"/>
          </p:cNvGraphicFramePr>
          <p:nvPr>
            <p:extLst/>
          </p:nvPr>
        </p:nvGraphicFramePr>
        <p:xfrm>
          <a:off x="1589088" y="2334816"/>
          <a:ext cx="5143500" cy="723900"/>
        </p:xfrm>
        <a:graphic>
          <a:graphicData uri="http://schemas.openxmlformats.org/presentationml/2006/ole">
            <mc:AlternateContent xmlns:mc="http://schemas.openxmlformats.org/markup-compatibility/2006">
              <mc:Choice xmlns:v="urn:schemas-microsoft-com:vml" Requires="v">
                <p:oleObj spid="_x0000_s6152" name="Equation" r:id="rId3" imgW="1714500" imgH="241300" progId="Equation.3">
                  <p:embed/>
                </p:oleObj>
              </mc:Choice>
              <mc:Fallback>
                <p:oleObj name="Equation" r:id="rId3" imgW="1714500" imgH="241300" progId="Equation.3">
                  <p:embed/>
                  <p:pic>
                    <p:nvPicPr>
                      <p:cNvPr id="0" name=""/>
                      <p:cNvPicPr/>
                      <p:nvPr/>
                    </p:nvPicPr>
                    <p:blipFill>
                      <a:blip r:embed="rId4"/>
                      <a:stretch>
                        <a:fillRect/>
                      </a:stretch>
                    </p:blipFill>
                    <p:spPr>
                      <a:xfrm>
                        <a:off x="1589088" y="2334816"/>
                        <a:ext cx="5143500" cy="723900"/>
                      </a:xfrm>
                      <a:prstGeom prst="rect">
                        <a:avLst/>
                      </a:prstGeom>
                    </p:spPr>
                  </p:pic>
                </p:oleObj>
              </mc:Fallback>
            </mc:AlternateContent>
          </a:graphicData>
        </a:graphic>
      </p:graphicFrame>
    </p:spTree>
    <p:extLst>
      <p:ext uri="{BB962C8B-B14F-4D97-AF65-F5344CB8AC3E}">
        <p14:creationId xmlns:p14="http://schemas.microsoft.com/office/powerpoint/2010/main" val="237450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Inverse Document Frequency</a:t>
            </a:r>
            <a:endParaRPr lang="en-US" sz="4000" dirty="0"/>
          </a:p>
        </p:txBody>
      </p:sp>
      <p:sp>
        <p:nvSpPr>
          <p:cNvPr id="3" name="Content Placeholder 2"/>
          <p:cNvSpPr>
            <a:spLocks noGrp="1"/>
          </p:cNvSpPr>
          <p:nvPr>
            <p:ph idx="1"/>
          </p:nvPr>
        </p:nvSpPr>
        <p:spPr>
          <a:xfrm>
            <a:off x="457200" y="1477817"/>
            <a:ext cx="8229600" cy="3116805"/>
          </a:xfrm>
        </p:spPr>
        <p:txBody>
          <a:bodyPr/>
          <a:lstStyle/>
          <a:p>
            <a:pPr marL="0" indent="0">
              <a:buNone/>
            </a:pPr>
            <a:r>
              <a:rPr lang="en-US" dirty="0" smtClean="0"/>
              <a:t>Invert (so more common = smaller weight) and take log</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graphicFrame>
        <p:nvGraphicFramePr>
          <p:cNvPr id="4" name="Object 3"/>
          <p:cNvGraphicFramePr>
            <a:graphicFrameLocks noChangeAspect="1"/>
          </p:cNvGraphicFramePr>
          <p:nvPr>
            <p:extLst/>
          </p:nvPr>
        </p:nvGraphicFramePr>
        <p:xfrm>
          <a:off x="1799937" y="2636044"/>
          <a:ext cx="5175250" cy="666750"/>
        </p:xfrm>
        <a:graphic>
          <a:graphicData uri="http://schemas.openxmlformats.org/presentationml/2006/ole">
            <mc:AlternateContent xmlns:mc="http://schemas.openxmlformats.org/markup-compatibility/2006">
              <mc:Choice xmlns:v="urn:schemas-microsoft-com:vml" Requires="v">
                <p:oleObj spid="_x0000_s7176" name="Equation" r:id="rId3" imgW="2070100" imgH="266700" progId="Equation.3">
                  <p:embed/>
                </p:oleObj>
              </mc:Choice>
              <mc:Fallback>
                <p:oleObj name="Equation" r:id="rId3" imgW="2070100" imgH="266700" progId="Equation.3">
                  <p:embed/>
                  <p:pic>
                    <p:nvPicPr>
                      <p:cNvPr id="0" name=""/>
                      <p:cNvPicPr/>
                      <p:nvPr/>
                    </p:nvPicPr>
                    <p:blipFill>
                      <a:blip r:embed="rId4"/>
                      <a:stretch>
                        <a:fillRect/>
                      </a:stretch>
                    </p:blipFill>
                    <p:spPr>
                      <a:xfrm>
                        <a:off x="1799937" y="2636044"/>
                        <a:ext cx="5175250" cy="666750"/>
                      </a:xfrm>
                      <a:prstGeom prst="rect">
                        <a:avLst/>
                      </a:prstGeom>
                    </p:spPr>
                  </p:pic>
                </p:oleObj>
              </mc:Fallback>
            </mc:AlternateContent>
          </a:graphicData>
        </a:graphic>
      </p:graphicFrame>
    </p:spTree>
    <p:extLst>
      <p:ext uri="{BB962C8B-B14F-4D97-AF65-F5344CB8AC3E}">
        <p14:creationId xmlns:p14="http://schemas.microsoft.com/office/powerpoint/2010/main" val="798844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1"/>
            <a:ext cx="8229600" cy="857250"/>
          </a:xfrm>
        </p:spPr>
        <p:txBody>
          <a:bodyPr/>
          <a:lstStyle/>
          <a:p>
            <a:r>
              <a:rPr lang="en-US" sz="4000" dirty="0" smtClean="0"/>
              <a:t>TF-IDF</a:t>
            </a:r>
            <a:endParaRPr lang="en-US" sz="4000" dirty="0"/>
          </a:p>
        </p:txBody>
      </p:sp>
      <p:sp>
        <p:nvSpPr>
          <p:cNvPr id="3" name="Content Placeholder 2"/>
          <p:cNvSpPr>
            <a:spLocks noGrp="1"/>
          </p:cNvSpPr>
          <p:nvPr>
            <p:ph idx="1"/>
          </p:nvPr>
        </p:nvSpPr>
        <p:spPr>
          <a:xfrm>
            <a:off x="457200" y="1086361"/>
            <a:ext cx="8229600" cy="3861707"/>
          </a:xfrm>
        </p:spPr>
        <p:txBody>
          <a:bodyPr>
            <a:normAutofit/>
          </a:bodyPr>
          <a:lstStyle/>
          <a:p>
            <a:pPr marL="0" indent="0">
              <a:buNone/>
            </a:pPr>
            <a:r>
              <a:rPr lang="en-US" sz="2200" dirty="0" smtClean="0"/>
              <a:t>Multiply term frequency by inverse document frequency</a:t>
            </a:r>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r>
              <a:rPr lang="en-US" sz="2200" dirty="0" smtClean="0"/>
              <a:t>n(</a:t>
            </a:r>
            <a:r>
              <a:rPr lang="en-US" sz="2200" dirty="0" err="1" smtClean="0"/>
              <a:t>t,d</a:t>
            </a:r>
            <a:r>
              <a:rPr lang="en-US" sz="2200" dirty="0" smtClean="0"/>
              <a:t>) = number of times term t in doc d</a:t>
            </a:r>
          </a:p>
          <a:p>
            <a:pPr marL="0" indent="0">
              <a:buNone/>
            </a:pPr>
            <a:r>
              <a:rPr lang="en-US" sz="2200" dirty="0" smtClean="0"/>
              <a:t>n(</a:t>
            </a:r>
            <a:r>
              <a:rPr lang="en-US" sz="2200" dirty="0" err="1" smtClean="0"/>
              <a:t>t,D</a:t>
            </a:r>
            <a:r>
              <a:rPr lang="en-US" sz="2200" dirty="0" smtClean="0"/>
              <a:t>) = number docs in D containing t</a:t>
            </a:r>
          </a:p>
          <a:p>
            <a:pPr marL="0" indent="0">
              <a:buNone/>
            </a:pPr>
            <a:endParaRPr lang="en-US" sz="2200" dirty="0"/>
          </a:p>
        </p:txBody>
      </p:sp>
      <p:graphicFrame>
        <p:nvGraphicFramePr>
          <p:cNvPr id="4" name="Object 3"/>
          <p:cNvGraphicFramePr>
            <a:graphicFrameLocks noChangeAspect="1"/>
          </p:cNvGraphicFramePr>
          <p:nvPr>
            <p:extLst/>
          </p:nvPr>
        </p:nvGraphicFramePr>
        <p:xfrm>
          <a:off x="1676400" y="2066787"/>
          <a:ext cx="5791200" cy="609600"/>
        </p:xfrm>
        <a:graphic>
          <a:graphicData uri="http://schemas.openxmlformats.org/presentationml/2006/ole">
            <mc:AlternateContent xmlns:mc="http://schemas.openxmlformats.org/markup-compatibility/2006">
              <mc:Choice xmlns:v="urn:schemas-microsoft-com:vml" Requires="v">
                <p:oleObj spid="_x0000_s8207" name="Equation" r:id="rId3" imgW="1930400" imgH="203200" progId="Equation.3">
                  <p:embed/>
                </p:oleObj>
              </mc:Choice>
              <mc:Fallback>
                <p:oleObj name="Equation" r:id="rId3" imgW="1930400" imgH="203200" progId="Equation.3">
                  <p:embed/>
                  <p:pic>
                    <p:nvPicPr>
                      <p:cNvPr id="0" name=""/>
                      <p:cNvPicPr/>
                      <p:nvPr/>
                    </p:nvPicPr>
                    <p:blipFill>
                      <a:blip r:embed="rId4"/>
                      <a:stretch>
                        <a:fillRect/>
                      </a:stretch>
                    </p:blipFill>
                    <p:spPr>
                      <a:xfrm>
                        <a:off x="1676400" y="2066787"/>
                        <a:ext cx="5791200" cy="6096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247900" y="2676387"/>
          <a:ext cx="4648200" cy="800100"/>
        </p:xfrm>
        <a:graphic>
          <a:graphicData uri="http://schemas.openxmlformats.org/presentationml/2006/ole">
            <mc:AlternateContent xmlns:mc="http://schemas.openxmlformats.org/markup-compatibility/2006">
              <mc:Choice xmlns:v="urn:schemas-microsoft-com:vml" Requires="v">
                <p:oleObj spid="_x0000_s8208" name="Equation" r:id="rId5" imgW="1549400" imgH="266700" progId="Equation.3">
                  <p:embed/>
                </p:oleObj>
              </mc:Choice>
              <mc:Fallback>
                <p:oleObj name="Equation" r:id="rId5" imgW="1549400" imgH="266700" progId="Equation.3">
                  <p:embed/>
                  <p:pic>
                    <p:nvPicPr>
                      <p:cNvPr id="0" name=""/>
                      <p:cNvPicPr/>
                      <p:nvPr/>
                    </p:nvPicPr>
                    <p:blipFill>
                      <a:blip r:embed="rId6"/>
                      <a:stretch>
                        <a:fillRect/>
                      </a:stretch>
                    </p:blipFill>
                    <p:spPr>
                      <a:xfrm>
                        <a:off x="2247900" y="2676387"/>
                        <a:ext cx="4648200" cy="800100"/>
                      </a:xfrm>
                      <a:prstGeom prst="rect">
                        <a:avLst/>
                      </a:prstGeom>
                    </p:spPr>
                  </p:pic>
                </p:oleObj>
              </mc:Fallback>
            </mc:AlternateContent>
          </a:graphicData>
        </a:graphic>
      </p:graphicFrame>
    </p:spTree>
    <p:extLst>
      <p:ext uri="{BB962C8B-B14F-4D97-AF65-F5344CB8AC3E}">
        <p14:creationId xmlns:p14="http://schemas.microsoft.com/office/powerpoint/2010/main" val="11712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sz="4000" dirty="0" smtClean="0"/>
              <a:t>TF-IDF depends on entire corpus</a:t>
            </a:r>
            <a:endParaRPr lang="en-US" sz="4000" dirty="0"/>
          </a:p>
        </p:txBody>
      </p:sp>
      <p:sp>
        <p:nvSpPr>
          <p:cNvPr id="3" name="Content Placeholder 2"/>
          <p:cNvSpPr>
            <a:spLocks noGrp="1"/>
          </p:cNvSpPr>
          <p:nvPr>
            <p:ph idx="1"/>
          </p:nvPr>
        </p:nvSpPr>
        <p:spPr>
          <a:xfrm>
            <a:off x="457200" y="900792"/>
            <a:ext cx="8229600" cy="3740033"/>
          </a:xfrm>
        </p:spPr>
        <p:txBody>
          <a:bodyPr>
            <a:normAutofit/>
          </a:bodyPr>
          <a:lstStyle/>
          <a:p>
            <a:pPr marL="0" indent="0">
              <a:buNone/>
            </a:pPr>
            <a:r>
              <a:rPr lang="en-US" sz="2800" dirty="0" smtClean="0"/>
              <a:t>The TF-IDF vector for a document changes if we add another document to the corpus.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TF-IDF is sensitive to </a:t>
            </a:r>
            <a:r>
              <a:rPr lang="en-US" i="1" dirty="0" smtClean="0"/>
              <a:t>context</a:t>
            </a:r>
            <a:r>
              <a:rPr lang="en-US" dirty="0" smtClean="0"/>
              <a:t>. The context is all other documents</a:t>
            </a:r>
          </a:p>
          <a:p>
            <a:pPr marL="0" indent="0">
              <a:buNone/>
            </a:pPr>
            <a:endParaRPr lang="en-US" dirty="0"/>
          </a:p>
        </p:txBody>
      </p:sp>
      <p:graphicFrame>
        <p:nvGraphicFramePr>
          <p:cNvPr id="4" name="Object 3"/>
          <p:cNvGraphicFramePr>
            <a:graphicFrameLocks noChangeAspect="1"/>
          </p:cNvGraphicFramePr>
          <p:nvPr>
            <p:extLst/>
          </p:nvPr>
        </p:nvGraphicFramePr>
        <p:xfrm>
          <a:off x="1676401" y="2151171"/>
          <a:ext cx="5791200" cy="609600"/>
        </p:xfrm>
        <a:graphic>
          <a:graphicData uri="http://schemas.openxmlformats.org/presentationml/2006/ole">
            <mc:AlternateContent xmlns:mc="http://schemas.openxmlformats.org/markup-compatibility/2006">
              <mc:Choice xmlns:v="urn:schemas-microsoft-com:vml" Requires="v">
                <p:oleObj spid="_x0000_s9224" name="Equation" r:id="rId3" imgW="1930400" imgH="203200" progId="Equation.3">
                  <p:embed/>
                </p:oleObj>
              </mc:Choice>
              <mc:Fallback>
                <p:oleObj name="Equation" r:id="rId3" imgW="1930400" imgH="203200" progId="Equation.3">
                  <p:embed/>
                  <p:pic>
                    <p:nvPicPr>
                      <p:cNvPr id="0" name=""/>
                      <p:cNvPicPr/>
                      <p:nvPr/>
                    </p:nvPicPr>
                    <p:blipFill>
                      <a:blip r:embed="rId4"/>
                      <a:stretch>
                        <a:fillRect/>
                      </a:stretch>
                    </p:blipFill>
                    <p:spPr>
                      <a:xfrm>
                        <a:off x="1676401" y="2151171"/>
                        <a:ext cx="5791200" cy="609600"/>
                      </a:xfrm>
                      <a:prstGeom prst="rect">
                        <a:avLst/>
                      </a:prstGeom>
                    </p:spPr>
                  </p:pic>
                </p:oleObj>
              </mc:Fallback>
            </mc:AlternateContent>
          </a:graphicData>
        </a:graphic>
      </p:graphicFrame>
      <p:sp>
        <p:nvSpPr>
          <p:cNvPr id="5" name="TextBox 4"/>
          <p:cNvSpPr txBox="1"/>
          <p:nvPr/>
        </p:nvSpPr>
        <p:spPr>
          <a:xfrm>
            <a:off x="4572001" y="3204492"/>
            <a:ext cx="3717033" cy="400110"/>
          </a:xfrm>
          <a:prstGeom prst="rect">
            <a:avLst/>
          </a:prstGeom>
          <a:noFill/>
        </p:spPr>
        <p:txBody>
          <a:bodyPr wrap="none" rtlCol="0">
            <a:spAutoFit/>
          </a:bodyPr>
          <a:lstStyle/>
          <a:p>
            <a:r>
              <a:rPr lang="en-US" sz="2000" dirty="0" smtClean="0"/>
              <a:t>if we add a document, D changes!</a:t>
            </a:r>
            <a:endParaRPr lang="en-US" sz="2000" dirty="0"/>
          </a:p>
        </p:txBody>
      </p:sp>
      <p:cxnSp>
        <p:nvCxnSpPr>
          <p:cNvPr id="7" name="Straight Arrow Connector 6"/>
          <p:cNvCxnSpPr/>
          <p:nvPr/>
        </p:nvCxnSpPr>
        <p:spPr>
          <a:xfrm flipV="1">
            <a:off x="6966857" y="2713201"/>
            <a:ext cx="190500" cy="491292"/>
          </a:xfrm>
          <a:prstGeom prst="straightConnector1">
            <a:avLst/>
          </a:prstGeom>
          <a:ln>
            <a:solidFill>
              <a:srgbClr val="BD00A8"/>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97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sz="4000" dirty="0" smtClean="0"/>
              <a:t>What is this document "about"?</a:t>
            </a:r>
            <a:endParaRPr lang="en-US" sz="4000" dirty="0"/>
          </a:p>
        </p:txBody>
      </p:sp>
      <p:sp>
        <p:nvSpPr>
          <p:cNvPr id="3" name="Content Placeholder 2"/>
          <p:cNvSpPr>
            <a:spLocks noGrp="1"/>
          </p:cNvSpPr>
          <p:nvPr>
            <p:ph idx="1"/>
          </p:nvPr>
        </p:nvSpPr>
        <p:spPr>
          <a:xfrm>
            <a:off x="457200" y="857250"/>
            <a:ext cx="8229600" cy="1167494"/>
          </a:xfrm>
        </p:spPr>
        <p:txBody>
          <a:bodyPr>
            <a:normAutofit/>
          </a:bodyPr>
          <a:lstStyle/>
          <a:p>
            <a:pPr marL="0" indent="0">
              <a:buNone/>
            </a:pPr>
            <a:r>
              <a:rPr lang="en-US" sz="2000" dirty="0" smtClean="0"/>
              <a:t>Each document is now a vector of TF-IDF scores for every word in the document. We can look at which words have the top scores.</a:t>
            </a:r>
          </a:p>
          <a:p>
            <a:pPr marL="0" indent="0">
              <a:buNone/>
            </a:pPr>
            <a:endParaRPr lang="en-US" sz="2000" dirty="0"/>
          </a:p>
          <a:p>
            <a:pPr marL="0" indent="0">
              <a:buNone/>
            </a:pPr>
            <a:endParaRPr lang="en-US" sz="1400" dirty="0">
              <a:latin typeface="Courier"/>
              <a:cs typeface="Courier"/>
            </a:endParaRPr>
          </a:p>
        </p:txBody>
      </p:sp>
      <p:sp>
        <p:nvSpPr>
          <p:cNvPr id="6" name="TextBox 5"/>
          <p:cNvSpPr txBox="1"/>
          <p:nvPr/>
        </p:nvSpPr>
        <p:spPr>
          <a:xfrm>
            <a:off x="2258787" y="1742745"/>
            <a:ext cx="4962071" cy="3662541"/>
          </a:xfrm>
          <a:prstGeom prst="rect">
            <a:avLst/>
          </a:prstGeom>
          <a:noFill/>
        </p:spPr>
        <p:txBody>
          <a:bodyPr wrap="square" rtlCol="0">
            <a:spAutoFit/>
          </a:bodyPr>
          <a:lstStyle/>
          <a:p>
            <a:r>
              <a:rPr lang="en-US" sz="1600" dirty="0">
                <a:latin typeface="Courier"/>
                <a:cs typeface="Courier"/>
              </a:rPr>
              <a:t>crimes		</a:t>
            </a:r>
            <a:r>
              <a:rPr lang="en-US" sz="1600" dirty="0" smtClean="0">
                <a:latin typeface="Courier"/>
                <a:cs typeface="Courier"/>
              </a:rPr>
              <a:t>	0.0675591652263963</a:t>
            </a:r>
            <a:endParaRPr lang="en-US" sz="1600" dirty="0">
              <a:latin typeface="Courier"/>
              <a:cs typeface="Courier"/>
            </a:endParaRPr>
          </a:p>
          <a:p>
            <a:r>
              <a:rPr lang="en-US" sz="1600" dirty="0">
                <a:latin typeface="Courier"/>
                <a:cs typeface="Courier"/>
              </a:rPr>
              <a:t>cruelty	</a:t>
            </a:r>
            <a:r>
              <a:rPr lang="en-US" sz="1600" dirty="0" smtClean="0">
                <a:latin typeface="Courier"/>
                <a:cs typeface="Courier"/>
              </a:rPr>
              <a:t>		0.0585772393867342</a:t>
            </a:r>
            <a:endParaRPr lang="en-US" sz="1600" dirty="0">
              <a:latin typeface="Courier"/>
              <a:cs typeface="Courier"/>
            </a:endParaRPr>
          </a:p>
          <a:p>
            <a:r>
              <a:rPr lang="en-US" sz="1600" dirty="0">
                <a:latin typeface="Courier"/>
                <a:cs typeface="Courier"/>
              </a:rPr>
              <a:t>crime		</a:t>
            </a:r>
            <a:r>
              <a:rPr lang="en-US" sz="1600" dirty="0" smtClean="0">
                <a:latin typeface="Courier"/>
                <a:cs typeface="Courier"/>
              </a:rPr>
              <a:t>	0.0257614113616027</a:t>
            </a:r>
            <a:endParaRPr lang="en-US" sz="1600" dirty="0">
              <a:latin typeface="Courier"/>
              <a:cs typeface="Courier"/>
            </a:endParaRPr>
          </a:p>
          <a:p>
            <a:r>
              <a:rPr lang="en-US" sz="1600" dirty="0">
                <a:latin typeface="Courier"/>
                <a:cs typeface="Courier"/>
              </a:rPr>
              <a:t>reporting	</a:t>
            </a:r>
            <a:r>
              <a:rPr lang="en-US" sz="1600" dirty="0" smtClean="0">
                <a:latin typeface="Courier"/>
                <a:cs typeface="Courier"/>
              </a:rPr>
              <a:t>	0.0208838148975406</a:t>
            </a:r>
            <a:endParaRPr lang="en-US" sz="1600" dirty="0">
              <a:latin typeface="Courier"/>
              <a:cs typeface="Courier"/>
            </a:endParaRPr>
          </a:p>
          <a:p>
            <a:r>
              <a:rPr lang="en-US" sz="1600" dirty="0">
                <a:latin typeface="Courier"/>
                <a:cs typeface="Courier"/>
              </a:rPr>
              <a:t>animals	</a:t>
            </a:r>
            <a:r>
              <a:rPr lang="en-US" sz="1600" dirty="0" smtClean="0">
                <a:latin typeface="Courier"/>
                <a:cs typeface="Courier"/>
              </a:rPr>
              <a:t>		0.0179258756717422</a:t>
            </a:r>
            <a:endParaRPr lang="en-US" sz="1600" dirty="0">
              <a:latin typeface="Courier"/>
              <a:cs typeface="Courier"/>
            </a:endParaRPr>
          </a:p>
          <a:p>
            <a:r>
              <a:rPr lang="en-US" sz="1600" dirty="0" err="1">
                <a:latin typeface="Courier"/>
                <a:cs typeface="Courier"/>
              </a:rPr>
              <a:t>michael</a:t>
            </a:r>
            <a:r>
              <a:rPr lang="en-US" sz="1600" dirty="0">
                <a:latin typeface="Courier"/>
                <a:cs typeface="Courier"/>
              </a:rPr>
              <a:t>	</a:t>
            </a:r>
            <a:r>
              <a:rPr lang="en-US" sz="1600" dirty="0" smtClean="0">
                <a:latin typeface="Courier"/>
                <a:cs typeface="Courier"/>
              </a:rPr>
              <a:t>		0.0156575858658684</a:t>
            </a:r>
            <a:endParaRPr lang="en-US" sz="1600" dirty="0">
              <a:latin typeface="Courier"/>
              <a:cs typeface="Courier"/>
            </a:endParaRPr>
          </a:p>
          <a:p>
            <a:r>
              <a:rPr lang="en-US" sz="1600" dirty="0">
                <a:latin typeface="Courier"/>
                <a:cs typeface="Courier"/>
              </a:rPr>
              <a:t>category	</a:t>
            </a:r>
            <a:r>
              <a:rPr lang="en-US" sz="1600" dirty="0" smtClean="0">
                <a:latin typeface="Courier"/>
                <a:cs typeface="Courier"/>
              </a:rPr>
              <a:t>	0.0154564813388897</a:t>
            </a:r>
            <a:endParaRPr lang="en-US" sz="1600" dirty="0">
              <a:latin typeface="Courier"/>
              <a:cs typeface="Courier"/>
            </a:endParaRPr>
          </a:p>
          <a:p>
            <a:r>
              <a:rPr lang="en-US" sz="1600" dirty="0">
                <a:latin typeface="Courier"/>
                <a:cs typeface="Courier"/>
              </a:rPr>
              <a:t>commit		</a:t>
            </a:r>
            <a:r>
              <a:rPr lang="en-US" sz="1600" dirty="0" smtClean="0">
                <a:latin typeface="Courier"/>
                <a:cs typeface="Courier"/>
              </a:rPr>
              <a:t>	0.0137447439653709</a:t>
            </a:r>
            <a:endParaRPr lang="en-US" sz="1600" dirty="0">
              <a:latin typeface="Courier"/>
              <a:cs typeface="Courier"/>
            </a:endParaRPr>
          </a:p>
          <a:p>
            <a:r>
              <a:rPr lang="en-US" sz="1600" dirty="0">
                <a:latin typeface="Courier"/>
                <a:cs typeface="Courier"/>
              </a:rPr>
              <a:t>criminal	</a:t>
            </a:r>
            <a:r>
              <a:rPr lang="en-US" sz="1600" dirty="0" smtClean="0">
                <a:latin typeface="Courier"/>
                <a:cs typeface="Courier"/>
              </a:rPr>
              <a:t>	0.0134312894429112</a:t>
            </a:r>
            <a:endParaRPr lang="en-US" sz="1600" dirty="0">
              <a:latin typeface="Courier"/>
              <a:cs typeface="Courier"/>
            </a:endParaRPr>
          </a:p>
          <a:p>
            <a:r>
              <a:rPr lang="en-US" sz="1600" dirty="0">
                <a:latin typeface="Courier"/>
                <a:cs typeface="Courier"/>
              </a:rPr>
              <a:t>societal	</a:t>
            </a:r>
            <a:r>
              <a:rPr lang="en-US" sz="1600" dirty="0" smtClean="0">
                <a:latin typeface="Courier"/>
                <a:cs typeface="Courier"/>
              </a:rPr>
              <a:t>	0.0124164973052386</a:t>
            </a:r>
            <a:endParaRPr lang="en-US" sz="1600" dirty="0">
              <a:latin typeface="Courier"/>
              <a:cs typeface="Courier"/>
            </a:endParaRPr>
          </a:p>
          <a:p>
            <a:r>
              <a:rPr lang="en-US" sz="1600" dirty="0">
                <a:latin typeface="Courier"/>
                <a:cs typeface="Courier"/>
              </a:rPr>
              <a:t>trends		</a:t>
            </a:r>
            <a:r>
              <a:rPr lang="en-US" sz="1600" dirty="0" smtClean="0">
                <a:latin typeface="Courier"/>
                <a:cs typeface="Courier"/>
              </a:rPr>
              <a:t>	0.0119505837811614</a:t>
            </a:r>
            <a:endParaRPr lang="en-US" sz="1600" dirty="0">
              <a:latin typeface="Courier"/>
              <a:cs typeface="Courier"/>
            </a:endParaRPr>
          </a:p>
          <a:p>
            <a:r>
              <a:rPr lang="en-US" sz="1600" dirty="0">
                <a:latin typeface="Courier"/>
                <a:cs typeface="Courier"/>
              </a:rPr>
              <a:t>conviction	</a:t>
            </a:r>
            <a:r>
              <a:rPr lang="en-US" sz="1600" dirty="0" smtClean="0">
                <a:latin typeface="Courier"/>
                <a:cs typeface="Courier"/>
              </a:rPr>
              <a:t>	0.0115699047136248</a:t>
            </a:r>
            <a:endParaRPr lang="en-US" sz="1600" dirty="0">
              <a:latin typeface="Courier"/>
              <a:cs typeface="Courier"/>
            </a:endParaRPr>
          </a:p>
          <a:p>
            <a:r>
              <a:rPr lang="en-US" sz="1600" dirty="0">
                <a:latin typeface="Courier"/>
                <a:cs typeface="Courier"/>
              </a:rPr>
              <a:t>patterns	</a:t>
            </a:r>
            <a:r>
              <a:rPr lang="en-US" sz="1600" dirty="0" smtClean="0">
                <a:latin typeface="Courier"/>
                <a:cs typeface="Courier"/>
              </a:rPr>
              <a:t>	0.011248045148093</a:t>
            </a:r>
            <a:endParaRPr lang="en-US" sz="1600" dirty="0">
              <a:latin typeface="Courier"/>
              <a:cs typeface="Courier"/>
            </a:endParaRPr>
          </a:p>
          <a:p>
            <a:endParaRPr lang="en-US" sz="1600" dirty="0"/>
          </a:p>
        </p:txBody>
      </p:sp>
    </p:spTree>
    <p:extLst>
      <p:ext uri="{BB962C8B-B14F-4D97-AF65-F5344CB8AC3E}">
        <p14:creationId xmlns:p14="http://schemas.microsoft.com/office/powerpoint/2010/main" val="1288347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3-01-18 at 4.17.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764" y="247650"/>
            <a:ext cx="6629400" cy="4648200"/>
          </a:xfrm>
          <a:prstGeom prst="rect">
            <a:avLst/>
          </a:prstGeom>
        </p:spPr>
      </p:pic>
    </p:spTree>
    <p:extLst>
      <p:ext uri="{BB962C8B-B14F-4D97-AF65-F5344CB8AC3E}">
        <p14:creationId xmlns:p14="http://schemas.microsoft.com/office/powerpoint/2010/main" val="170433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5518" y="4402806"/>
            <a:ext cx="8115170" cy="646331"/>
          </a:xfrm>
          <a:prstGeom prst="rect">
            <a:avLst/>
          </a:prstGeom>
          <a:noFill/>
        </p:spPr>
        <p:txBody>
          <a:bodyPr wrap="none" rtlCol="0">
            <a:spAutoFit/>
          </a:bodyPr>
          <a:lstStyle/>
          <a:p>
            <a:pPr algn="ctr"/>
            <a:r>
              <a:rPr lang="en-US" dirty="0" smtClean="0"/>
              <a:t>Twitter sentiment index</a:t>
            </a:r>
          </a:p>
          <a:p>
            <a:pPr algn="ctr"/>
            <a:r>
              <a:rPr lang="en-US" dirty="0" smtClean="0"/>
              <a:t>Post-match analysis of public attitudes on Twitter, University of Reading, 2015</a:t>
            </a:r>
            <a:endParaRPr lang="en-US" dirty="0"/>
          </a:p>
        </p:txBody>
      </p:sp>
      <p:pic>
        <p:nvPicPr>
          <p:cNvPr id="2" name="Picture 1"/>
          <p:cNvPicPr>
            <a:picLocks noChangeAspect="1"/>
          </p:cNvPicPr>
          <p:nvPr/>
        </p:nvPicPr>
        <p:blipFill>
          <a:blip r:embed="rId3"/>
          <a:stretch>
            <a:fillRect/>
          </a:stretch>
        </p:blipFill>
        <p:spPr>
          <a:xfrm>
            <a:off x="585619" y="0"/>
            <a:ext cx="7914968" cy="4402806"/>
          </a:xfrm>
          <a:prstGeom prst="rect">
            <a:avLst/>
          </a:prstGeom>
        </p:spPr>
      </p:pic>
    </p:spTree>
    <p:extLst>
      <p:ext uri="{BB962C8B-B14F-4D97-AF65-F5344CB8AC3E}">
        <p14:creationId xmlns:p14="http://schemas.microsoft.com/office/powerpoint/2010/main" val="1731438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1-18 at 4.3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55" y="158713"/>
            <a:ext cx="7397750" cy="4658686"/>
          </a:xfrm>
          <a:prstGeom prst="rect">
            <a:avLst/>
          </a:prstGeom>
        </p:spPr>
      </p:pic>
    </p:spTree>
    <p:extLst>
      <p:ext uri="{BB962C8B-B14F-4D97-AF65-F5344CB8AC3E}">
        <p14:creationId xmlns:p14="http://schemas.microsoft.com/office/powerpoint/2010/main" val="1695674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76"/>
            <a:ext cx="8229600" cy="658075"/>
          </a:xfrm>
        </p:spPr>
        <p:txBody>
          <a:bodyPr>
            <a:noAutofit/>
          </a:bodyPr>
          <a:lstStyle/>
          <a:p>
            <a:r>
              <a:rPr lang="en-US" sz="3600" dirty="0" smtClean="0"/>
              <a:t>T</a:t>
            </a:r>
            <a:r>
              <a:rPr lang="en-US" sz="3600" dirty="0" smtClean="0"/>
              <a:t>F-IDF separates document clusters</a:t>
            </a:r>
            <a:endParaRPr lang="en-US" sz="3600" dirty="0"/>
          </a:p>
        </p:txBody>
      </p:sp>
      <p:pic>
        <p:nvPicPr>
          <p:cNvPr id="4" name="Picture 3" descr="Screen Shot 2012-09-24 at 2.09.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430" y="719202"/>
            <a:ext cx="6110513" cy="3599705"/>
          </a:xfrm>
          <a:prstGeom prst="rect">
            <a:avLst/>
          </a:prstGeom>
        </p:spPr>
      </p:pic>
      <p:sp>
        <p:nvSpPr>
          <p:cNvPr id="5" name="TextBox 4"/>
          <p:cNvSpPr txBox="1"/>
          <p:nvPr/>
        </p:nvSpPr>
        <p:spPr>
          <a:xfrm>
            <a:off x="580572" y="4495800"/>
            <a:ext cx="7737518" cy="400110"/>
          </a:xfrm>
          <a:prstGeom prst="rect">
            <a:avLst/>
          </a:prstGeom>
          <a:noFill/>
        </p:spPr>
        <p:txBody>
          <a:bodyPr wrap="square" rtlCol="0">
            <a:spAutoFit/>
          </a:bodyPr>
          <a:lstStyle/>
          <a:p>
            <a:pPr algn="ctr"/>
            <a:r>
              <a:rPr lang="en-US" sz="2000" i="1" dirty="0" smtClean="0"/>
              <a:t>A </a:t>
            </a:r>
            <a:r>
              <a:rPr lang="en-US" sz="2000" i="1" dirty="0" smtClean="0"/>
              <a:t>Vector Space Model for Automatic Indexing, </a:t>
            </a:r>
            <a:r>
              <a:rPr lang="en-US" sz="2000" dirty="0" smtClean="0"/>
              <a:t>Salton</a:t>
            </a:r>
            <a:r>
              <a:rPr lang="en-US" sz="2000" i="1" dirty="0" smtClean="0"/>
              <a:t> </a:t>
            </a:r>
            <a:r>
              <a:rPr lang="en-US" sz="2000" dirty="0"/>
              <a:t>et al,</a:t>
            </a:r>
            <a:r>
              <a:rPr lang="en-US" sz="2000" i="1" dirty="0"/>
              <a:t> </a:t>
            </a:r>
            <a:r>
              <a:rPr lang="en-US" sz="2000" dirty="0" smtClean="0"/>
              <a:t>1975</a:t>
            </a:r>
            <a:endParaRPr lang="en-US" sz="2000" i="1" dirty="0"/>
          </a:p>
        </p:txBody>
      </p:sp>
    </p:spTree>
    <p:extLst>
      <p:ext uri="{BB962C8B-B14F-4D97-AF65-F5344CB8AC3E}">
        <p14:creationId xmlns:p14="http://schemas.microsoft.com/office/powerpoint/2010/main" val="2086989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486" y="350899"/>
            <a:ext cx="2318657" cy="419950"/>
          </a:xfrm>
        </p:spPr>
        <p:txBody>
          <a:bodyPr>
            <a:noAutofit/>
          </a:bodyPr>
          <a:lstStyle/>
          <a:p>
            <a:r>
              <a:rPr lang="en-US" sz="4000" dirty="0" smtClean="0"/>
              <a:t>TF</a:t>
            </a:r>
            <a:endParaRPr lang="en-US" sz="4000" dirty="0"/>
          </a:p>
        </p:txBody>
      </p:sp>
      <p:pic>
        <p:nvPicPr>
          <p:cNvPr id="5" name="Picture 4" descr="Screen Shot 2012-09-24 at 2.02.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134" y="1024626"/>
            <a:ext cx="4324864" cy="2955473"/>
          </a:xfrm>
          <a:prstGeom prst="rect">
            <a:avLst/>
          </a:prstGeom>
        </p:spPr>
      </p:pic>
      <p:pic>
        <p:nvPicPr>
          <p:cNvPr id="6" name="Picture 5" descr="Screen Shot 2012-09-24 at 2.01.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6" y="1024626"/>
            <a:ext cx="4306163" cy="2955473"/>
          </a:xfrm>
          <a:prstGeom prst="rect">
            <a:avLst/>
          </a:prstGeom>
        </p:spPr>
      </p:pic>
      <p:sp>
        <p:nvSpPr>
          <p:cNvPr id="7" name="Title 1"/>
          <p:cNvSpPr txBox="1">
            <a:spLocks/>
          </p:cNvSpPr>
          <p:nvPr/>
        </p:nvSpPr>
        <p:spPr>
          <a:xfrm>
            <a:off x="582386" y="4061733"/>
            <a:ext cx="7255329" cy="88446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70000"/>
              </a:lnSpc>
            </a:pPr>
            <a:r>
              <a:rPr lang="en-US" sz="2000" dirty="0" err="1" smtClean="0"/>
              <a:t>nj</a:t>
            </a:r>
            <a:r>
              <a:rPr lang="en-US" sz="2000" dirty="0" smtClean="0"/>
              <a:t>-senator-</a:t>
            </a:r>
            <a:r>
              <a:rPr lang="en-US" sz="2000" dirty="0" err="1" smtClean="0"/>
              <a:t>menendez</a:t>
            </a:r>
            <a:r>
              <a:rPr lang="en-US" sz="2000" dirty="0" smtClean="0"/>
              <a:t> </a:t>
            </a:r>
            <a:r>
              <a:rPr lang="en-US" sz="2000" dirty="0" smtClean="0"/>
              <a:t>corpus, Overview sample files</a:t>
            </a:r>
          </a:p>
          <a:p>
            <a:pPr>
              <a:lnSpc>
                <a:spcPct val="170000"/>
              </a:lnSpc>
            </a:pPr>
            <a:r>
              <a:rPr lang="en-US" sz="2000" dirty="0" smtClean="0"/>
              <a:t>color = human tags generated from TF-IDF clusters</a:t>
            </a:r>
            <a:endParaRPr lang="en-US" sz="2000" dirty="0"/>
          </a:p>
        </p:txBody>
      </p:sp>
      <p:sp>
        <p:nvSpPr>
          <p:cNvPr id="8" name="Title 1"/>
          <p:cNvSpPr txBox="1">
            <a:spLocks/>
          </p:cNvSpPr>
          <p:nvPr/>
        </p:nvSpPr>
        <p:spPr>
          <a:xfrm>
            <a:off x="5519058" y="371985"/>
            <a:ext cx="2318657" cy="41995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4000" dirty="0" smtClean="0"/>
              <a:t>TF-IDF</a:t>
            </a:r>
            <a:endParaRPr lang="en-US" sz="4000" dirty="0"/>
          </a:p>
        </p:txBody>
      </p:sp>
    </p:spTree>
    <p:extLst>
      <p:ext uri="{BB962C8B-B14F-4D97-AF65-F5344CB8AC3E}">
        <p14:creationId xmlns:p14="http://schemas.microsoft.com/office/powerpoint/2010/main" val="1183313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457200" y="407539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dirty="0">
                <a:solidFill>
                  <a:schemeClr val="dk1"/>
                </a:solidFill>
                <a:latin typeface="Calibri"/>
                <a:ea typeface="Calibri"/>
                <a:cs typeface="Calibri"/>
                <a:sym typeface="Calibri"/>
              </a:rPr>
              <a:t>Message Machine</a:t>
            </a:r>
          </a:p>
          <a:p>
            <a:pPr marL="0" marR="0" lvl="0" indent="0" algn="ctr" rtl="0">
              <a:spcBef>
                <a:spcPts val="0"/>
              </a:spcBef>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Pr>
              <a:t>Jeff Larson, Al Shaw, ProPublica, 2012</a:t>
            </a:r>
          </a:p>
        </p:txBody>
      </p:sp>
      <p:pic>
        <p:nvPicPr>
          <p:cNvPr id="130" name="Shape 130"/>
          <p:cNvPicPr preferRelativeResize="0"/>
          <p:nvPr/>
        </p:nvPicPr>
        <p:blipFill>
          <a:blip r:embed="rId3">
            <a:alphaModFix/>
          </a:blip>
          <a:stretch>
            <a:fillRect/>
          </a:stretch>
        </p:blipFill>
        <p:spPr>
          <a:xfrm>
            <a:off x="0" y="31156"/>
            <a:ext cx="9143999" cy="3854380"/>
          </a:xfrm>
          <a:prstGeom prst="rect">
            <a:avLst/>
          </a:prstGeom>
          <a:noFill/>
          <a:ln>
            <a:noFill/>
          </a:ln>
        </p:spPr>
      </p:pic>
    </p:spTree>
    <p:extLst>
      <p:ext uri="{BB962C8B-B14F-4D97-AF65-F5344CB8AC3E}">
        <p14:creationId xmlns:p14="http://schemas.microsoft.com/office/powerpoint/2010/main" val="2097783873"/>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439" y="1385859"/>
            <a:ext cx="8042787" cy="3416320"/>
          </a:xfrm>
          <a:prstGeom prst="rect">
            <a:avLst/>
          </a:prstGeom>
          <a:noFill/>
        </p:spPr>
        <p:txBody>
          <a:bodyPr wrap="square" rtlCol="0">
            <a:spAutoFit/>
          </a:bodyPr>
          <a:lstStyle/>
          <a:p>
            <a:r>
              <a:rPr lang="en-US" dirty="0"/>
              <a:t>The Post obtained draft versions of 12 audits by the inspector general’s office, covering projects from the Caribbean to Pakistan to the Republic of Georgia between 2011 and 2013. The drafts are confidential and rarely become public. The Post compared the drafts with the final reports published by the inspector general’s office and interviewed former and current employees. E-mails and other internal records also were reviewed</a:t>
            </a:r>
            <a:r>
              <a:rPr lang="en-US" dirty="0" smtClean="0"/>
              <a:t>.</a:t>
            </a:r>
          </a:p>
          <a:p>
            <a:endParaRPr lang="en-US" dirty="0"/>
          </a:p>
          <a:p>
            <a:r>
              <a:rPr lang="en-US" dirty="0"/>
              <a:t>The Post tracked changes in the language that auditors used to describe USAID and its mission offices. The analysis found that more than 400 negative references were removed from the audits between the draft and final versions</a:t>
            </a:r>
            <a:r>
              <a:rPr lang="en-US" dirty="0" smtClean="0"/>
              <a:t>.</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60" y="74726"/>
            <a:ext cx="8357419" cy="1311133"/>
          </a:xfrm>
          <a:prstGeom prst="rect">
            <a:avLst/>
          </a:prstGeom>
        </p:spPr>
      </p:pic>
      <p:sp>
        <p:nvSpPr>
          <p:cNvPr id="5" name="TextBox 4"/>
          <p:cNvSpPr txBox="1"/>
          <p:nvPr/>
        </p:nvSpPr>
        <p:spPr>
          <a:xfrm>
            <a:off x="1465004" y="4617513"/>
            <a:ext cx="6135329" cy="369332"/>
          </a:xfrm>
          <a:prstGeom prst="rect">
            <a:avLst/>
          </a:prstGeom>
          <a:noFill/>
        </p:spPr>
        <p:txBody>
          <a:bodyPr wrap="square" rtlCol="0">
            <a:spAutoFit/>
          </a:bodyPr>
          <a:lstStyle/>
          <a:p>
            <a:r>
              <a:rPr lang="en-US" b="1"/>
              <a:t>Sentiment analysis used by </a:t>
            </a:r>
            <a:r>
              <a:rPr lang="en-US" b="1" i="1"/>
              <a:t>Washington Post</a:t>
            </a:r>
            <a:r>
              <a:rPr lang="en-US" b="1"/>
              <a:t>, 2014</a:t>
            </a:r>
            <a:endParaRPr lang="en-US" b="1" dirty="0"/>
          </a:p>
        </p:txBody>
      </p:sp>
    </p:spTree>
    <p:extLst>
      <p:ext uri="{BB962C8B-B14F-4D97-AF65-F5344CB8AC3E}">
        <p14:creationId xmlns:p14="http://schemas.microsoft.com/office/powerpoint/2010/main" val="3839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5859" y="576759"/>
            <a:ext cx="4552336" cy="3693319"/>
          </a:xfrm>
          <a:prstGeom prst="rect">
            <a:avLst/>
          </a:prstGeom>
          <a:noFill/>
        </p:spPr>
        <p:txBody>
          <a:bodyPr wrap="square" rtlCol="0">
            <a:spAutoFit/>
          </a:bodyPr>
          <a:lstStyle/>
          <a:p>
            <a:r>
              <a:rPr lang="en-US" dirty="0" smtClean="0"/>
              <a:t>We </a:t>
            </a:r>
            <a:r>
              <a:rPr lang="en-US" dirty="0"/>
              <a:t>used a machine-learning method known as latent </a:t>
            </a:r>
            <a:r>
              <a:rPr lang="en-US" dirty="0" err="1"/>
              <a:t>Dirichlet</a:t>
            </a:r>
            <a:r>
              <a:rPr lang="en-US" dirty="0"/>
              <a:t> allocation to identify the topics in all 14,400 petitions and to then categorize the briefs. This enabled us to identify which lawyers did which kind of work for which sorts of petitioners. For example, in cases where workers sue their employers, the lawyers most successful getting cases before the court were far more likely to represent the employers rather than the employees. </a:t>
            </a:r>
            <a:endParaRPr lang="en-US" dirty="0" smtClean="0"/>
          </a:p>
          <a:p>
            <a:endParaRPr lang="en-US" dirty="0"/>
          </a:p>
          <a:p>
            <a:r>
              <a:rPr lang="en-US" i="1" dirty="0" smtClean="0"/>
              <a:t>The Echo Chamber</a:t>
            </a:r>
            <a:r>
              <a:rPr lang="en-US" dirty="0" smtClean="0"/>
              <a:t>, Reuters </a:t>
            </a:r>
            <a:endParaRPr lang="en-US" dirty="0"/>
          </a:p>
        </p:txBody>
      </p:sp>
      <p:pic>
        <p:nvPicPr>
          <p:cNvPr id="3" name="Picture 2"/>
          <p:cNvPicPr>
            <a:picLocks noChangeAspect="1"/>
          </p:cNvPicPr>
          <p:nvPr/>
        </p:nvPicPr>
        <p:blipFill>
          <a:blip r:embed="rId3"/>
          <a:stretch>
            <a:fillRect/>
          </a:stretch>
        </p:blipFill>
        <p:spPr>
          <a:xfrm>
            <a:off x="832278" y="226142"/>
            <a:ext cx="3185404" cy="4671552"/>
          </a:xfrm>
          <a:prstGeom prst="rect">
            <a:avLst/>
          </a:prstGeom>
          <a:ln>
            <a:solidFill>
              <a:schemeClr val="tx1"/>
            </a:solidFill>
          </a:ln>
        </p:spPr>
      </p:pic>
    </p:spTree>
    <p:extLst>
      <p:ext uri="{BB962C8B-B14F-4D97-AF65-F5344CB8AC3E}">
        <p14:creationId xmlns:p14="http://schemas.microsoft.com/office/powerpoint/2010/main" val="171398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Counting Words</a:t>
            </a:r>
            <a:endParaRPr lang="en-US" sz="3600" dirty="0"/>
          </a:p>
        </p:txBody>
      </p:sp>
    </p:spTree>
    <p:extLst>
      <p:ext uri="{BB962C8B-B14F-4D97-AF65-F5344CB8AC3E}">
        <p14:creationId xmlns:p14="http://schemas.microsoft.com/office/powerpoint/2010/main" val="1055284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0"/>
            <a:ext cx="8229600" cy="762000"/>
          </a:xfrm>
        </p:spPr>
        <p:txBody>
          <a:bodyPr>
            <a:noAutofit/>
          </a:bodyPr>
          <a:lstStyle/>
          <a:p>
            <a:r>
              <a:rPr lang="en-US" sz="3600" dirty="0" smtClean="0"/>
              <a:t>Concordance: classical word counting</a:t>
            </a:r>
            <a:endParaRPr lang="en-US" sz="4000" dirty="0"/>
          </a:p>
        </p:txBody>
      </p:sp>
      <p:pic>
        <p:nvPicPr>
          <p:cNvPr id="2" name="Picture 1"/>
          <p:cNvPicPr>
            <a:picLocks noChangeAspect="1"/>
          </p:cNvPicPr>
          <p:nvPr/>
        </p:nvPicPr>
        <p:blipFill>
          <a:blip r:embed="rId3"/>
          <a:stretch>
            <a:fillRect/>
          </a:stretch>
        </p:blipFill>
        <p:spPr>
          <a:xfrm>
            <a:off x="2650331" y="737126"/>
            <a:ext cx="3843337" cy="4406374"/>
          </a:xfrm>
          <a:prstGeom prst="rect">
            <a:avLst/>
          </a:prstGeom>
        </p:spPr>
      </p:pic>
    </p:spTree>
    <p:extLst>
      <p:ext uri="{BB962C8B-B14F-4D97-AF65-F5344CB8AC3E}">
        <p14:creationId xmlns:p14="http://schemas.microsoft.com/office/powerpoint/2010/main" val="579005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1-18 at 3.24.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485174"/>
            <a:ext cx="7236460" cy="3413760"/>
          </a:xfrm>
          <a:prstGeom prst="rect">
            <a:avLst/>
          </a:prstGeom>
        </p:spPr>
      </p:pic>
      <p:sp>
        <p:nvSpPr>
          <p:cNvPr id="4" name="Title 1"/>
          <p:cNvSpPr>
            <a:spLocks noGrp="1"/>
          </p:cNvSpPr>
          <p:nvPr>
            <p:ph type="title"/>
          </p:nvPr>
        </p:nvSpPr>
        <p:spPr>
          <a:xfrm>
            <a:off x="457200" y="574006"/>
            <a:ext cx="8229600" cy="762000"/>
          </a:xfrm>
        </p:spPr>
        <p:txBody>
          <a:bodyPr>
            <a:noAutofit/>
          </a:bodyPr>
          <a:lstStyle/>
          <a:p>
            <a:r>
              <a:rPr lang="en-US" sz="3600" dirty="0" smtClean="0"/>
              <a:t>Google </a:t>
            </a:r>
            <a:r>
              <a:rPr lang="en-US" sz="3600" dirty="0" err="1" smtClean="0"/>
              <a:t>ngram</a:t>
            </a:r>
            <a:r>
              <a:rPr lang="en-US" sz="3600" dirty="0" smtClean="0"/>
              <a:t> viewer</a:t>
            </a:r>
            <a:br>
              <a:rPr lang="en-US" sz="3600" dirty="0" smtClean="0"/>
            </a:br>
            <a:r>
              <a:rPr lang="en-US" sz="3600" dirty="0" smtClean="0"/>
              <a:t>12% of all English books</a:t>
            </a:r>
            <a:endParaRPr lang="en-US" sz="3600" dirty="0"/>
          </a:p>
        </p:txBody>
      </p:sp>
    </p:spTree>
    <p:extLst>
      <p:ext uri="{BB962C8B-B14F-4D97-AF65-F5344CB8AC3E}">
        <p14:creationId xmlns:p14="http://schemas.microsoft.com/office/powerpoint/2010/main" val="19895136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13544</TotalTime>
  <Words>1270</Words>
  <Application>Microsoft Macintosh PowerPoint</Application>
  <PresentationFormat>On-screen Show (16:9)</PresentationFormat>
  <Paragraphs>302</Paragraphs>
  <Slides>43</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Calibri</vt:lpstr>
      <vt:lpstr>Century Gothic</vt:lpstr>
      <vt:lpstr>Courier</vt:lpstr>
      <vt:lpstr>Courier New</vt:lpstr>
      <vt:lpstr>Palatino Linotype</vt:lpstr>
      <vt:lpstr>Arial</vt:lpstr>
      <vt:lpstr>Executive</vt:lpstr>
      <vt:lpstr>Equation</vt:lpstr>
      <vt:lpstr> Algorithms week 2-1:  Text Analysis</vt:lpstr>
      <vt:lpstr>Text Analysis in Journalism</vt:lpstr>
      <vt:lpstr>PowerPoint Presentation</vt:lpstr>
      <vt:lpstr>PowerPoint Presentation</vt:lpstr>
      <vt:lpstr>PowerPoint Presentation</vt:lpstr>
      <vt:lpstr>PowerPoint Presentation</vt:lpstr>
      <vt:lpstr>PowerPoint Presentation</vt:lpstr>
      <vt:lpstr>Concordance: classical word counting</vt:lpstr>
      <vt:lpstr>Google ngram viewer 12% of all English books</vt:lpstr>
      <vt:lpstr>Stories from counting</vt:lpstr>
      <vt:lpstr>Data can give a wider view</vt:lpstr>
      <vt:lpstr>PowerPoint Presentation</vt:lpstr>
      <vt:lpstr>PowerPoint Presentation</vt:lpstr>
      <vt:lpstr>PowerPoint Presentation</vt:lpstr>
      <vt:lpstr>Document Vector Space Model</vt:lpstr>
      <vt:lpstr>PowerPoint Presentation</vt:lpstr>
      <vt:lpstr>System Description</vt:lpstr>
      <vt:lpstr>What is this document "about"?</vt:lpstr>
      <vt:lpstr>PowerPoint Presentation</vt:lpstr>
      <vt:lpstr>Map documents to vectors</vt:lpstr>
      <vt:lpstr>Example</vt:lpstr>
      <vt:lpstr>Aka “Bag of words” model</vt:lpstr>
      <vt:lpstr>Tokenization</vt:lpstr>
      <vt:lpstr>Distance function</vt:lpstr>
      <vt:lpstr>Cosine similarity</vt:lpstr>
      <vt:lpstr>Problem: long documents always win</vt:lpstr>
      <vt:lpstr>PowerPoint Presentation</vt:lpstr>
      <vt:lpstr>Normalize document vectors</vt:lpstr>
      <vt:lpstr>Normalized query example</vt:lpstr>
      <vt:lpstr>Cosine similarity</vt:lpstr>
      <vt:lpstr>Cosine distance (finally)</vt:lpstr>
      <vt:lpstr>Problem: common words</vt:lpstr>
      <vt:lpstr>Context matters</vt:lpstr>
      <vt:lpstr>Document Frequency</vt:lpstr>
      <vt:lpstr>Inverse Document Frequency</vt:lpstr>
      <vt:lpstr>TF-IDF</vt:lpstr>
      <vt:lpstr>TF-IDF depends on entire corpus</vt:lpstr>
      <vt:lpstr>What is this document "about"?</vt:lpstr>
      <vt:lpstr>PowerPoint Presentation</vt:lpstr>
      <vt:lpstr>PowerPoint Presentation</vt:lpstr>
      <vt:lpstr>TF-IDF separates document clusters</vt:lpstr>
      <vt:lpstr>TF</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Research to Stories</dc:title>
  <dc:creator>Jonathan Stray</dc:creator>
  <cp:lastModifiedBy>Microsoft Office User</cp:lastModifiedBy>
  <cp:revision>80</cp:revision>
  <cp:lastPrinted>2018-07-18T17:55:24Z</cp:lastPrinted>
  <dcterms:created xsi:type="dcterms:W3CDTF">2015-02-17T17:34:02Z</dcterms:created>
  <dcterms:modified xsi:type="dcterms:W3CDTF">2018-07-23T13:52:00Z</dcterms:modified>
</cp:coreProperties>
</file>